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7" r:id="rId2"/>
    <p:sldId id="256" r:id="rId3"/>
    <p:sldId id="258" r:id="rId4"/>
    <p:sldId id="259" r:id="rId5"/>
    <p:sldId id="260" r:id="rId6"/>
    <p:sldId id="261" r:id="rId7"/>
    <p:sldId id="262" r:id="rId8"/>
    <p:sldId id="263" r:id="rId9"/>
    <p:sldId id="264" r:id="rId10"/>
    <p:sldId id="265" r:id="rId11"/>
    <p:sldId id="266" r:id="rId12"/>
    <p:sldId id="275"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7" r:id="rId29"/>
    <p:sldId id="290" r:id="rId30"/>
    <p:sldId id="288" r:id="rId31"/>
    <p:sldId id="289" r:id="rId32"/>
    <p:sldId id="291" r:id="rId33"/>
    <p:sldId id="285" r:id="rId34"/>
    <p:sldId id="286" r:id="rId35"/>
    <p:sldId id="292" r:id="rId36"/>
    <p:sldId id="293" r:id="rId37"/>
    <p:sldId id="294" r:id="rId38"/>
    <p:sldId id="296" r:id="rId39"/>
    <p:sldId id="295"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8" r:id="rId61"/>
    <p:sldId id="319" r:id="rId62"/>
    <p:sldId id="320" r:id="rId63"/>
    <p:sldId id="322" r:id="rId64"/>
    <p:sldId id="323" r:id="rId65"/>
    <p:sldId id="325" r:id="rId66"/>
    <p:sldId id="329" r:id="rId67"/>
    <p:sldId id="327" r:id="rId68"/>
    <p:sldId id="330" r:id="rId69"/>
    <p:sldId id="331" r:id="rId70"/>
    <p:sldId id="332" r:id="rId71"/>
    <p:sldId id="333" r:id="rId72"/>
    <p:sldId id="334" r:id="rId73"/>
    <p:sldId id="335" r:id="rId74"/>
    <p:sldId id="336" r:id="rId75"/>
    <p:sldId id="338" r:id="rId76"/>
    <p:sldId id="340" r:id="rId77"/>
    <p:sldId id="337" r:id="rId78"/>
    <p:sldId id="341"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74" autoAdjust="0"/>
    <p:restoredTop sz="94660"/>
  </p:normalViewPr>
  <p:slideViewPr>
    <p:cSldViewPr>
      <p:cViewPr>
        <p:scale>
          <a:sx n="75" d="100"/>
          <a:sy n="75" d="100"/>
        </p:scale>
        <p:origin x="-1666" y="-235"/>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F4516F-8C53-45E9-8C50-8DC47489D43D}" type="datetimeFigureOut">
              <a:rPr lang="en-US" smtClean="0"/>
              <a:pPr/>
              <a:t>10/26/2023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9104A-156B-4ECF-9707-9BC78F38084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Problem Statement</a:t>
            </a:r>
            <a:endParaRPr/>
          </a:p>
        </p:txBody>
      </p:sp>
      <p:sp>
        <p:nvSpPr>
          <p:cNvPr id="90" name="Google Shape;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34CB-1E2D-4A3D-A58A-63E8D14592AF}"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5B71A-4789-4BE3-B454-9264F1B05ED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F34CB-1E2D-4A3D-A58A-63E8D14592AF}" type="datetimeFigureOut">
              <a:rPr lang="en-US" smtClean="0"/>
              <a:pPr/>
              <a:t>10/26/2023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5B71A-4789-4BE3-B454-9264F1B05ED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642910" y="142852"/>
            <a:ext cx="7886700" cy="1325563"/>
          </a:xfrm>
          <a:prstGeom prst="rect">
            <a:avLst/>
          </a:prstGeom>
          <a:noFill/>
          <a:ln>
            <a:noFill/>
          </a:ln>
        </p:spPr>
        <p:txBody>
          <a:bodyPr spcFirstLastPara="1" wrap="square" lIns="91425" tIns="45700" rIns="91425" bIns="45700" anchor="ctr" anchorCtr="0">
            <a:noAutofit/>
          </a:bodyPr>
          <a:lstStyle/>
          <a:p>
            <a:pPr lvl="0">
              <a:lnSpc>
                <a:spcPct val="90000"/>
              </a:lnSpc>
              <a:spcBef>
                <a:spcPts val="0"/>
              </a:spcBef>
              <a:buSzPts val="4000"/>
            </a:pPr>
            <a:r>
              <a:rPr lang="en-US" sz="4000" b="1" u="sng" dirty="0" smtClean="0">
                <a:solidFill>
                  <a:srgbClr val="EF413D"/>
                </a:solidFill>
              </a:rPr>
              <a:t>PROJECT</a:t>
            </a:r>
            <a:r>
              <a:rPr lang="en-US" sz="4000" b="1" dirty="0">
                <a:solidFill>
                  <a:srgbClr val="EF413D"/>
                </a:solidFill>
              </a:rPr>
              <a:t/>
            </a:r>
            <a:br>
              <a:rPr lang="en-US" sz="4000" b="1" dirty="0">
                <a:solidFill>
                  <a:srgbClr val="EF413D"/>
                </a:solidFill>
              </a:rPr>
            </a:br>
            <a:r>
              <a:rPr lang="en-US" sz="1100" b="1" dirty="0">
                <a:solidFill>
                  <a:srgbClr val="EF413D"/>
                </a:solidFill>
              </a:rPr>
              <a:t> </a:t>
            </a:r>
            <a:r>
              <a:rPr lang="en-US" sz="4000" b="1" dirty="0"/>
              <a:t/>
            </a:r>
            <a:br>
              <a:rPr lang="en-US" sz="4000" b="1" dirty="0"/>
            </a:br>
            <a:r>
              <a:rPr lang="en-US" sz="3600" b="1" u="sng" dirty="0">
                <a:solidFill>
                  <a:srgbClr val="5A5A5A"/>
                </a:solidFill>
              </a:rPr>
              <a:t>Name: </a:t>
            </a:r>
            <a:r>
              <a:rPr lang="en-IN" sz="3600" b="1" u="sng" dirty="0" smtClean="0"/>
              <a:t>Customer Personality Analysis </a:t>
            </a:r>
            <a:r>
              <a:rPr lang="en-US" sz="3200" dirty="0" smtClean="0"/>
              <a:t/>
            </a:r>
            <a:br>
              <a:rPr lang="en-US" sz="3200" dirty="0" smtClean="0"/>
            </a:br>
            <a:r>
              <a:rPr lang="en-US" sz="3200" dirty="0" smtClean="0">
                <a:solidFill>
                  <a:srgbClr val="5A5A5A"/>
                </a:solidFill>
              </a:rPr>
              <a:t>.</a:t>
            </a:r>
            <a:endParaRPr dirty="0">
              <a:solidFill>
                <a:srgbClr val="5A5A5A"/>
              </a:solidFill>
            </a:endParaRPr>
          </a:p>
        </p:txBody>
      </p:sp>
      <p:sp>
        <p:nvSpPr>
          <p:cNvPr id="93" name="Google Shape;93;p13"/>
          <p:cNvSpPr txBox="1">
            <a:spLocks noGrp="1"/>
          </p:cNvSpPr>
          <p:nvPr>
            <p:ph type="body" idx="1"/>
          </p:nvPr>
        </p:nvSpPr>
        <p:spPr>
          <a:xfrm>
            <a:off x="571472" y="1571612"/>
            <a:ext cx="7886700" cy="4786346"/>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b="1" u="sng" dirty="0">
                <a:solidFill>
                  <a:srgbClr val="EF413D"/>
                </a:solidFill>
              </a:rPr>
              <a:t>Problem Statement</a:t>
            </a:r>
            <a:r>
              <a:rPr lang="en-US" dirty="0"/>
              <a:t/>
            </a:r>
            <a:br>
              <a:rPr lang="en-US" dirty="0"/>
            </a:br>
            <a:r>
              <a:rPr lang="en-US" sz="1400" dirty="0"/>
              <a:t> </a:t>
            </a:r>
          </a:p>
          <a:p>
            <a:pPr fontAlgn="base"/>
            <a:r>
              <a:rPr lang="en-IN" sz="2000" dirty="0"/>
              <a:t>Customer Personality Analysis is a detailed analysis of a company’s ideal customers. It helps a business to better understand its customers and makes it easier for them to modify products according to the specific needs, </a:t>
            </a:r>
            <a:r>
              <a:rPr lang="en-IN" sz="2000" dirty="0" smtClean="0"/>
              <a:t>behaviours </a:t>
            </a:r>
            <a:r>
              <a:rPr lang="en-IN" sz="2000" dirty="0"/>
              <a:t>and concerns of different types of customers.</a:t>
            </a:r>
            <a:endParaRPr lang="en-US" sz="2000" dirty="0"/>
          </a:p>
          <a:p>
            <a:pPr fontAlgn="base"/>
            <a:r>
              <a:rPr lang="en-IN" sz="2000" dirty="0"/>
              <a:t>Customer personality analysis helps a business to modify its product based on its target </a:t>
            </a:r>
            <a:r>
              <a:rPr lang="en-IN" sz="2000" dirty="0" smtClean="0"/>
              <a:t>customers </a:t>
            </a:r>
            <a:r>
              <a:rPr lang="en-IN" sz="2000" dirty="0"/>
              <a:t>from different types of customer segments. For example, instead of spending money to market a new product to every customer in the company’s database, a company can analyze which customer segment is most likely to buy the product and then market the product only on that particular segment.</a:t>
            </a:r>
            <a:endParaRPr lang="en-US" sz="2000" dirty="0"/>
          </a:p>
          <a:p>
            <a:pPr marL="50800" lvl="0" indent="0">
              <a:buNone/>
            </a:pPr>
            <a:endParaRPr lang="en-US"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5.png"/>
          <p:cNvPicPr>
            <a:picLocks noGrp="1" noChangeAspect="1"/>
          </p:cNvPicPr>
          <p:nvPr>
            <p:ph idx="1"/>
          </p:nvPr>
        </p:nvPicPr>
        <p:blipFill>
          <a:blip r:embed="rId2"/>
          <a:stretch>
            <a:fillRect/>
          </a:stretch>
        </p:blipFill>
        <p:spPr>
          <a:xfrm>
            <a:off x="142844" y="1"/>
            <a:ext cx="8858312" cy="3500438"/>
          </a:xfrm>
        </p:spPr>
      </p:pic>
      <p:sp>
        <p:nvSpPr>
          <p:cNvPr id="7" name="TextBox 6"/>
          <p:cNvSpPr txBox="1"/>
          <p:nvPr/>
        </p:nvSpPr>
        <p:spPr>
          <a:xfrm>
            <a:off x="500034" y="3786190"/>
            <a:ext cx="8215370" cy="3139321"/>
          </a:xfrm>
          <a:prstGeom prst="rect">
            <a:avLst/>
          </a:prstGeom>
          <a:noFill/>
        </p:spPr>
        <p:txBody>
          <a:bodyPr wrap="square" rtlCol="0">
            <a:spAutoFit/>
          </a:bodyPr>
          <a:lstStyle/>
          <a:p>
            <a:pPr lvl="0" algn="just">
              <a:buFont typeface="Arial" pitchFamily="34" charset="0"/>
              <a:buChar char="•"/>
            </a:pPr>
            <a:r>
              <a:rPr lang="en-IN" dirty="0" smtClean="0"/>
              <a:t>Number of purchases made through the company’s website on an average by the customer is around 4.</a:t>
            </a:r>
            <a:endParaRPr lang="en-US" b="1" u="sng" dirty="0" smtClean="0"/>
          </a:p>
          <a:p>
            <a:pPr lvl="0" algn="just">
              <a:buFont typeface="Arial" pitchFamily="34" charset="0"/>
              <a:buChar char="•"/>
            </a:pPr>
            <a:r>
              <a:rPr lang="en-IN" dirty="0" smtClean="0"/>
              <a:t>Number of purchases made using a catalogue is very less compared to other methods. .  More than 1200 customers ,that is</a:t>
            </a:r>
            <a:r>
              <a:rPr lang="en-IN" b="1" u="sng" dirty="0" smtClean="0"/>
              <a:t> around half of the total number of customer, purchased only 1-2 times through </a:t>
            </a:r>
            <a:r>
              <a:rPr lang="en-IN" b="1" u="sng" dirty="0" err="1" smtClean="0"/>
              <a:t>catalog</a:t>
            </a:r>
            <a:r>
              <a:rPr lang="en-IN" b="1" u="sng" dirty="0" smtClean="0"/>
              <a:t> purchases.</a:t>
            </a:r>
            <a:endParaRPr lang="en-US" dirty="0" smtClean="0"/>
          </a:p>
          <a:p>
            <a:pPr lvl="0" algn="just">
              <a:buFont typeface="Arial" pitchFamily="34" charset="0"/>
              <a:buChar char="•"/>
            </a:pPr>
            <a:r>
              <a:rPr lang="en-IN" dirty="0" smtClean="0"/>
              <a:t>Number of purchases made directly in stores by the customer is around 5 times on an average which is more than website based purchase. </a:t>
            </a:r>
          </a:p>
          <a:p>
            <a:pPr lvl="0" algn="just">
              <a:buFont typeface="Arial" pitchFamily="34" charset="0"/>
              <a:buChar char="•"/>
            </a:pPr>
            <a:r>
              <a:rPr lang="en-IN" b="1" u="sng" dirty="0" smtClean="0"/>
              <a:t>Even though Customers like to purchase more from the stores,</a:t>
            </a:r>
            <a:r>
              <a:rPr lang="en-IN" b="1" dirty="0" smtClean="0"/>
              <a:t> </a:t>
            </a:r>
            <a:r>
              <a:rPr lang="en-IN" dirty="0" smtClean="0"/>
              <a:t>Still Number of visits to company’s website in the last month on an average is 6-7 times, shows that </a:t>
            </a:r>
            <a:r>
              <a:rPr lang="en-IN" b="1" u="sng" dirty="0" smtClean="0"/>
              <a:t>customer are now slowly inclining towards online purchase.</a:t>
            </a:r>
            <a:endParaRPr lang="en-US" b="1" u="sng"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16.png"/>
          <p:cNvPicPr>
            <a:picLocks noGrp="1" noChangeAspect="1"/>
          </p:cNvPicPr>
          <p:nvPr>
            <p:ph idx="1"/>
          </p:nvPr>
        </p:nvPicPr>
        <p:blipFill>
          <a:blip r:embed="rId2"/>
          <a:stretch>
            <a:fillRect/>
          </a:stretch>
        </p:blipFill>
        <p:spPr>
          <a:xfrm>
            <a:off x="0" y="0"/>
            <a:ext cx="4500594" cy="3484124"/>
          </a:xfrm>
        </p:spPr>
      </p:pic>
      <p:pic>
        <p:nvPicPr>
          <p:cNvPr id="7" name="Picture 6" descr="17.png"/>
          <p:cNvPicPr>
            <a:picLocks noChangeAspect="1"/>
          </p:cNvPicPr>
          <p:nvPr/>
        </p:nvPicPr>
        <p:blipFill>
          <a:blip r:embed="rId3"/>
          <a:stretch>
            <a:fillRect/>
          </a:stretch>
        </p:blipFill>
        <p:spPr>
          <a:xfrm>
            <a:off x="4643438" y="0"/>
            <a:ext cx="4316297" cy="3429000"/>
          </a:xfrm>
          <a:prstGeom prst="rect">
            <a:avLst/>
          </a:prstGeom>
        </p:spPr>
      </p:pic>
      <p:pic>
        <p:nvPicPr>
          <p:cNvPr id="8" name="Picture 7" descr="18.png"/>
          <p:cNvPicPr>
            <a:picLocks noChangeAspect="1"/>
          </p:cNvPicPr>
          <p:nvPr/>
        </p:nvPicPr>
        <p:blipFill>
          <a:blip r:embed="rId4"/>
          <a:stretch>
            <a:fillRect/>
          </a:stretch>
        </p:blipFill>
        <p:spPr>
          <a:xfrm>
            <a:off x="0" y="3500439"/>
            <a:ext cx="4500562" cy="3357562"/>
          </a:xfrm>
          <a:prstGeom prst="rect">
            <a:avLst/>
          </a:prstGeom>
        </p:spPr>
      </p:pic>
      <p:pic>
        <p:nvPicPr>
          <p:cNvPr id="11" name="Picture 10" descr="86.png"/>
          <p:cNvPicPr>
            <a:picLocks noChangeAspect="1"/>
          </p:cNvPicPr>
          <p:nvPr/>
        </p:nvPicPr>
        <p:blipFill>
          <a:blip r:embed="rId5"/>
          <a:stretch>
            <a:fillRect/>
          </a:stretch>
        </p:blipFill>
        <p:spPr>
          <a:xfrm>
            <a:off x="4572001" y="3429000"/>
            <a:ext cx="4530610" cy="3429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87.png"/>
          <p:cNvPicPr>
            <a:picLocks noGrp="1" noChangeAspect="1"/>
          </p:cNvPicPr>
          <p:nvPr>
            <p:ph idx="1"/>
          </p:nvPr>
        </p:nvPicPr>
        <p:blipFill>
          <a:blip r:embed="rId2"/>
          <a:stretch>
            <a:fillRect/>
          </a:stretch>
        </p:blipFill>
        <p:spPr>
          <a:xfrm>
            <a:off x="142844" y="142852"/>
            <a:ext cx="8858312" cy="3731625"/>
          </a:xfrm>
        </p:spPr>
      </p:pic>
      <p:sp>
        <p:nvSpPr>
          <p:cNvPr id="7" name="TextBox 6"/>
          <p:cNvSpPr txBox="1"/>
          <p:nvPr/>
        </p:nvSpPr>
        <p:spPr>
          <a:xfrm>
            <a:off x="571472" y="4143380"/>
            <a:ext cx="8358246" cy="2031325"/>
          </a:xfrm>
          <a:prstGeom prst="rect">
            <a:avLst/>
          </a:prstGeom>
          <a:noFill/>
        </p:spPr>
        <p:txBody>
          <a:bodyPr wrap="square" rtlCol="0">
            <a:spAutoFit/>
          </a:bodyPr>
          <a:lstStyle/>
          <a:p>
            <a:pPr>
              <a:buFont typeface="Arial" pitchFamily="34" charset="0"/>
              <a:buChar char="•"/>
            </a:pPr>
            <a:r>
              <a:rPr lang="en-IN" dirty="0" smtClean="0"/>
              <a:t>It can be observed that </a:t>
            </a:r>
            <a:r>
              <a:rPr lang="en-IN" b="1" u="sng" dirty="0" smtClean="0"/>
              <a:t>most of the customers are not accepting the offer when they were contacted during the campaign</a:t>
            </a:r>
            <a:r>
              <a:rPr lang="en-IN" dirty="0" smtClean="0"/>
              <a:t>. </a:t>
            </a:r>
          </a:p>
          <a:p>
            <a:pPr>
              <a:buFont typeface="Arial" pitchFamily="34" charset="0"/>
              <a:buChar char="•"/>
            </a:pPr>
            <a:r>
              <a:rPr lang="en-IN" dirty="0" smtClean="0"/>
              <a:t> This shows that there is a </a:t>
            </a:r>
            <a:r>
              <a:rPr lang="en-IN" b="1" u="sng" dirty="0" smtClean="0"/>
              <a:t>need to change the nature of the campaign</a:t>
            </a:r>
            <a:r>
              <a:rPr lang="en-IN" dirty="0" smtClean="0"/>
              <a:t>, so that people could accept the offer.</a:t>
            </a:r>
          </a:p>
          <a:p>
            <a:pPr>
              <a:buFont typeface="Arial" pitchFamily="34" charset="0"/>
              <a:buChar char="•"/>
            </a:pPr>
            <a:r>
              <a:rPr lang="en-IN" dirty="0" smtClean="0"/>
              <a:t>It is also observed that very handful of people are still accepting the order when they were contacted at the 5</a:t>
            </a:r>
            <a:r>
              <a:rPr lang="en-IN" baseline="30000" dirty="0" smtClean="0"/>
              <a:t>th</a:t>
            </a:r>
            <a:r>
              <a:rPr lang="en-IN" dirty="0" smtClean="0"/>
              <a:t> campaign as well. Which means </a:t>
            </a:r>
            <a:r>
              <a:rPr lang="en-IN" b="1" u="sng" dirty="0" smtClean="0"/>
              <a:t>resources could be better utilized such that people accept the offer at minimum attempts.</a:t>
            </a:r>
            <a:endParaRPr lang="en-US" b="1" u="sng"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28.png"/>
          <p:cNvPicPr>
            <a:picLocks noGrp="1" noChangeAspect="1"/>
          </p:cNvPicPr>
          <p:nvPr>
            <p:ph idx="1"/>
          </p:nvPr>
        </p:nvPicPr>
        <p:blipFill>
          <a:blip r:embed="rId2"/>
          <a:stretch>
            <a:fillRect/>
          </a:stretch>
        </p:blipFill>
        <p:spPr>
          <a:xfrm>
            <a:off x="0" y="0"/>
            <a:ext cx="8858280" cy="4929198"/>
          </a:xfrm>
        </p:spPr>
      </p:pic>
      <p:sp>
        <p:nvSpPr>
          <p:cNvPr id="7" name="TextBox 6"/>
          <p:cNvSpPr txBox="1"/>
          <p:nvPr/>
        </p:nvSpPr>
        <p:spPr>
          <a:xfrm>
            <a:off x="857224" y="5000636"/>
            <a:ext cx="7929618" cy="1754326"/>
          </a:xfrm>
          <a:prstGeom prst="rect">
            <a:avLst/>
          </a:prstGeom>
          <a:noFill/>
        </p:spPr>
        <p:txBody>
          <a:bodyPr wrap="square" rtlCol="0">
            <a:spAutoFit/>
          </a:bodyPr>
          <a:lstStyle/>
          <a:p>
            <a:pPr>
              <a:buFont typeface="Arial" pitchFamily="34" charset="0"/>
              <a:buChar char="•"/>
            </a:pPr>
            <a:r>
              <a:rPr lang="en-IN" dirty="0" smtClean="0"/>
              <a:t>As, customer’s </a:t>
            </a:r>
            <a:r>
              <a:rPr lang="en-IN" b="1" u="sng" dirty="0" smtClean="0"/>
              <a:t>income increases to above $60000 and their age increases above 60 years,</a:t>
            </a:r>
            <a:r>
              <a:rPr lang="en-IN" dirty="0" smtClean="0"/>
              <a:t> we could observe that those people </a:t>
            </a:r>
            <a:r>
              <a:rPr lang="en-IN" b="1" u="sng" dirty="0" smtClean="0"/>
              <a:t>have more of 0 kids at home</a:t>
            </a:r>
            <a:r>
              <a:rPr lang="en-IN" dirty="0" smtClean="0"/>
              <a:t>.</a:t>
            </a:r>
          </a:p>
          <a:p>
            <a:pPr>
              <a:buFont typeface="Arial" pitchFamily="34" charset="0"/>
              <a:buChar char="•"/>
            </a:pPr>
            <a:r>
              <a:rPr lang="en-IN" dirty="0" smtClean="0"/>
              <a:t>Which means, that those customer wouldn’t require kids product from the company. So, we could </a:t>
            </a:r>
            <a:r>
              <a:rPr lang="en-IN" b="1" u="sng" dirty="0" smtClean="0"/>
              <a:t>alter the marketing campaign for them with less kids products.</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9.png"/>
          <p:cNvPicPr>
            <a:picLocks noGrp="1" noChangeAspect="1"/>
          </p:cNvPicPr>
          <p:nvPr>
            <p:ph idx="1"/>
          </p:nvPr>
        </p:nvPicPr>
        <p:blipFill>
          <a:blip r:embed="rId2"/>
          <a:stretch>
            <a:fillRect/>
          </a:stretch>
        </p:blipFill>
        <p:spPr>
          <a:xfrm>
            <a:off x="0" y="1"/>
            <a:ext cx="4643438" cy="3165977"/>
          </a:xfrm>
        </p:spPr>
      </p:pic>
      <p:pic>
        <p:nvPicPr>
          <p:cNvPr id="5" name="Picture 4" descr="30.png"/>
          <p:cNvPicPr>
            <a:picLocks noChangeAspect="1"/>
          </p:cNvPicPr>
          <p:nvPr/>
        </p:nvPicPr>
        <p:blipFill>
          <a:blip r:embed="rId3"/>
          <a:stretch>
            <a:fillRect/>
          </a:stretch>
        </p:blipFill>
        <p:spPr>
          <a:xfrm>
            <a:off x="4857752" y="0"/>
            <a:ext cx="4286248" cy="3214686"/>
          </a:xfrm>
          <a:prstGeom prst="rect">
            <a:avLst/>
          </a:prstGeom>
        </p:spPr>
      </p:pic>
      <p:pic>
        <p:nvPicPr>
          <p:cNvPr id="6" name="Picture 5" descr="31.png"/>
          <p:cNvPicPr>
            <a:picLocks noChangeAspect="1"/>
          </p:cNvPicPr>
          <p:nvPr/>
        </p:nvPicPr>
        <p:blipFill>
          <a:blip r:embed="rId4"/>
          <a:stretch>
            <a:fillRect/>
          </a:stretch>
        </p:blipFill>
        <p:spPr>
          <a:xfrm>
            <a:off x="0" y="3214686"/>
            <a:ext cx="4714876" cy="3643314"/>
          </a:xfrm>
          <a:prstGeom prst="rect">
            <a:avLst/>
          </a:prstGeom>
        </p:spPr>
      </p:pic>
      <p:pic>
        <p:nvPicPr>
          <p:cNvPr id="7" name="Picture 6" descr="32.png"/>
          <p:cNvPicPr>
            <a:picLocks noChangeAspect="1"/>
          </p:cNvPicPr>
          <p:nvPr/>
        </p:nvPicPr>
        <p:blipFill>
          <a:blip r:embed="rId5"/>
          <a:stretch>
            <a:fillRect/>
          </a:stretch>
        </p:blipFill>
        <p:spPr>
          <a:xfrm>
            <a:off x="4786314" y="3214686"/>
            <a:ext cx="4357686" cy="364331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3.png"/>
          <p:cNvPicPr>
            <a:picLocks noGrp="1" noChangeAspect="1"/>
          </p:cNvPicPr>
          <p:nvPr>
            <p:ph idx="1"/>
          </p:nvPr>
        </p:nvPicPr>
        <p:blipFill>
          <a:blip r:embed="rId2"/>
          <a:stretch>
            <a:fillRect/>
          </a:stretch>
        </p:blipFill>
        <p:spPr>
          <a:xfrm>
            <a:off x="142844" y="142853"/>
            <a:ext cx="8786874" cy="3643338"/>
          </a:xfrm>
        </p:spPr>
      </p:pic>
      <p:sp>
        <p:nvSpPr>
          <p:cNvPr id="5" name="TextBox 4"/>
          <p:cNvSpPr txBox="1"/>
          <p:nvPr/>
        </p:nvSpPr>
        <p:spPr>
          <a:xfrm>
            <a:off x="142844" y="4000504"/>
            <a:ext cx="8858312" cy="3416320"/>
          </a:xfrm>
          <a:prstGeom prst="rect">
            <a:avLst/>
          </a:prstGeom>
          <a:noFill/>
        </p:spPr>
        <p:txBody>
          <a:bodyPr wrap="square" rtlCol="0">
            <a:spAutoFit/>
          </a:bodyPr>
          <a:lstStyle/>
          <a:p>
            <a:pPr algn="just">
              <a:buFont typeface="Arial" pitchFamily="34" charset="0"/>
              <a:buChar char="•"/>
            </a:pPr>
            <a:r>
              <a:rPr lang="en-IN" b="1" u="sng" dirty="0" smtClean="0"/>
              <a:t>As income increase above $60,000, the expense on wines increases sharply by the customer with 0 kids at home</a:t>
            </a:r>
            <a:r>
              <a:rPr lang="en-IN" dirty="0" smtClean="0"/>
              <a:t>. The expense on wines goes to around $1450 as well.</a:t>
            </a:r>
          </a:p>
          <a:p>
            <a:pPr algn="just">
              <a:buFont typeface="Arial" pitchFamily="34" charset="0"/>
              <a:buChar char="•"/>
            </a:pPr>
            <a:r>
              <a:rPr lang="en-IN" dirty="0" smtClean="0"/>
              <a:t>Similar trend is observed on the expense on fruits as well, but in case of </a:t>
            </a:r>
            <a:r>
              <a:rPr lang="en-IN" b="1" u="sng" dirty="0" smtClean="0"/>
              <a:t>fruits</a:t>
            </a:r>
            <a:r>
              <a:rPr lang="en-IN" dirty="0" smtClean="0"/>
              <a:t>, </a:t>
            </a:r>
            <a:r>
              <a:rPr lang="en-IN" b="1" u="sng" dirty="0" smtClean="0"/>
              <a:t>customer spending is limited to around $ 175 in last 2 years</a:t>
            </a:r>
            <a:r>
              <a:rPr lang="en-IN" dirty="0" smtClean="0"/>
              <a:t>.</a:t>
            </a:r>
          </a:p>
          <a:p>
            <a:pPr algn="just">
              <a:buFont typeface="Arial" pitchFamily="34" charset="0"/>
              <a:buChar char="•"/>
            </a:pPr>
            <a:r>
              <a:rPr lang="en-IN" dirty="0" smtClean="0"/>
              <a:t>Similar trend is observed on the expense on meat as well, but in case of </a:t>
            </a:r>
            <a:r>
              <a:rPr lang="en-IN" b="1" u="sng" dirty="0" smtClean="0"/>
              <a:t>meat</a:t>
            </a:r>
            <a:r>
              <a:rPr lang="en-IN" dirty="0" smtClean="0"/>
              <a:t>, </a:t>
            </a:r>
            <a:r>
              <a:rPr lang="en-IN" b="1" u="sng" dirty="0" smtClean="0"/>
              <a:t>customer spending is goes till around $1000 in last 2 years</a:t>
            </a:r>
            <a:r>
              <a:rPr lang="en-IN" dirty="0" smtClean="0"/>
              <a:t>.</a:t>
            </a:r>
          </a:p>
          <a:p>
            <a:pPr algn="just">
              <a:buFont typeface="Arial" pitchFamily="34" charset="0"/>
              <a:buChar char="•"/>
            </a:pPr>
            <a:r>
              <a:rPr lang="en-IN" dirty="0" smtClean="0"/>
              <a:t>Similar trend is observed on the expense on fish as well, but in case of </a:t>
            </a:r>
            <a:r>
              <a:rPr lang="en-IN" b="1" u="sng" dirty="0" smtClean="0"/>
              <a:t>fish</a:t>
            </a:r>
            <a:r>
              <a:rPr lang="en-IN" dirty="0" smtClean="0"/>
              <a:t>, </a:t>
            </a:r>
            <a:r>
              <a:rPr lang="en-IN" b="1" u="sng" dirty="0" smtClean="0"/>
              <a:t>customer spending is limited to around $250 in last 2 years.</a:t>
            </a:r>
          </a:p>
          <a:p>
            <a:pPr algn="just">
              <a:buFont typeface="Arial" pitchFamily="34" charset="0"/>
              <a:buChar char="•"/>
            </a:pPr>
            <a:endParaRPr lang="en-IN" dirty="0" smtClean="0"/>
          </a:p>
          <a:p>
            <a:pPr algn="just">
              <a:buFont typeface="Arial" pitchFamily="34" charset="0"/>
              <a:buChar char="•"/>
            </a:pPr>
            <a:endParaRPr lang="en-IN" dirty="0" smtClean="0"/>
          </a:p>
          <a:p>
            <a:pPr algn="just">
              <a:buFont typeface="Arial" pitchFamily="34" charset="0"/>
              <a:buChar char="•"/>
            </a:pPr>
            <a:endParaRPr lang="en-IN" dirty="0" smtClean="0"/>
          </a:p>
          <a:p>
            <a:pPr algn="just">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35.png"/>
          <p:cNvPicPr>
            <a:picLocks noGrp="1" noChangeAspect="1"/>
          </p:cNvPicPr>
          <p:nvPr>
            <p:ph idx="1"/>
          </p:nvPr>
        </p:nvPicPr>
        <p:blipFill>
          <a:blip r:embed="rId2"/>
          <a:stretch>
            <a:fillRect/>
          </a:stretch>
        </p:blipFill>
        <p:spPr>
          <a:xfrm>
            <a:off x="0" y="1"/>
            <a:ext cx="4500562" cy="3318214"/>
          </a:xfrm>
        </p:spPr>
      </p:pic>
      <p:pic>
        <p:nvPicPr>
          <p:cNvPr id="11" name="Picture 10" descr="36.png"/>
          <p:cNvPicPr>
            <a:picLocks noChangeAspect="1"/>
          </p:cNvPicPr>
          <p:nvPr/>
        </p:nvPicPr>
        <p:blipFill>
          <a:blip r:embed="rId3"/>
          <a:stretch>
            <a:fillRect/>
          </a:stretch>
        </p:blipFill>
        <p:spPr>
          <a:xfrm>
            <a:off x="4500562" y="0"/>
            <a:ext cx="4643438" cy="3214686"/>
          </a:xfrm>
          <a:prstGeom prst="rect">
            <a:avLst/>
          </a:prstGeom>
        </p:spPr>
      </p:pic>
      <p:pic>
        <p:nvPicPr>
          <p:cNvPr id="12" name="Picture 11" descr="37.png"/>
          <p:cNvPicPr>
            <a:picLocks noChangeAspect="1"/>
          </p:cNvPicPr>
          <p:nvPr/>
        </p:nvPicPr>
        <p:blipFill>
          <a:blip r:embed="rId4"/>
          <a:stretch>
            <a:fillRect/>
          </a:stretch>
        </p:blipFill>
        <p:spPr>
          <a:xfrm>
            <a:off x="0" y="3429000"/>
            <a:ext cx="4714877" cy="3429000"/>
          </a:xfrm>
          <a:prstGeom prst="rect">
            <a:avLst/>
          </a:prstGeom>
        </p:spPr>
      </p:pic>
      <p:pic>
        <p:nvPicPr>
          <p:cNvPr id="13" name="Picture 12" descr="38.png"/>
          <p:cNvPicPr>
            <a:picLocks noChangeAspect="1"/>
          </p:cNvPicPr>
          <p:nvPr/>
        </p:nvPicPr>
        <p:blipFill>
          <a:blip r:embed="rId5"/>
          <a:stretch>
            <a:fillRect/>
          </a:stretch>
        </p:blipFill>
        <p:spPr>
          <a:xfrm>
            <a:off x="4786314" y="3429000"/>
            <a:ext cx="4357686" cy="3429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9.png"/>
          <p:cNvPicPr>
            <a:picLocks noGrp="1" noChangeAspect="1"/>
          </p:cNvPicPr>
          <p:nvPr>
            <p:ph idx="1"/>
          </p:nvPr>
        </p:nvPicPr>
        <p:blipFill>
          <a:blip r:embed="rId2"/>
          <a:stretch>
            <a:fillRect/>
          </a:stretch>
        </p:blipFill>
        <p:spPr>
          <a:xfrm>
            <a:off x="0" y="500042"/>
            <a:ext cx="4429156" cy="3214686"/>
          </a:xfrm>
        </p:spPr>
      </p:pic>
      <p:pic>
        <p:nvPicPr>
          <p:cNvPr id="5" name="Picture 4" descr="40.png"/>
          <p:cNvPicPr>
            <a:picLocks noChangeAspect="1"/>
          </p:cNvPicPr>
          <p:nvPr/>
        </p:nvPicPr>
        <p:blipFill>
          <a:blip r:embed="rId3"/>
          <a:stretch>
            <a:fillRect/>
          </a:stretch>
        </p:blipFill>
        <p:spPr>
          <a:xfrm>
            <a:off x="4643438" y="500042"/>
            <a:ext cx="4357718" cy="3143272"/>
          </a:xfrm>
          <a:prstGeom prst="rect">
            <a:avLst/>
          </a:prstGeom>
        </p:spPr>
      </p:pic>
      <p:sp>
        <p:nvSpPr>
          <p:cNvPr id="8" name="TextBox 7"/>
          <p:cNvSpPr txBox="1"/>
          <p:nvPr/>
        </p:nvSpPr>
        <p:spPr>
          <a:xfrm>
            <a:off x="571472" y="4214818"/>
            <a:ext cx="7858180" cy="1477328"/>
          </a:xfrm>
          <a:prstGeom prst="rect">
            <a:avLst/>
          </a:prstGeom>
          <a:noFill/>
        </p:spPr>
        <p:txBody>
          <a:bodyPr wrap="square" rtlCol="0">
            <a:spAutoFit/>
          </a:bodyPr>
          <a:lstStyle/>
          <a:p>
            <a:pPr>
              <a:buFont typeface="Arial" pitchFamily="34" charset="0"/>
              <a:buChar char="•"/>
            </a:pPr>
            <a:r>
              <a:rPr lang="en-IN" dirty="0" smtClean="0"/>
              <a:t> There seems to be not much variation in terms of age, when it comes to purchasing of wines and also all other product . As</a:t>
            </a:r>
            <a:r>
              <a:rPr lang="en-IN" b="1" dirty="0" smtClean="0"/>
              <a:t>, </a:t>
            </a:r>
            <a:r>
              <a:rPr lang="en-IN" b="1" u="sng" dirty="0" smtClean="0"/>
              <a:t>customers across all the ages are purchasing them</a:t>
            </a:r>
            <a:r>
              <a:rPr lang="en-IN" dirty="0" smtClean="0"/>
              <a:t>.</a:t>
            </a:r>
          </a:p>
          <a:p>
            <a:pPr>
              <a:buFont typeface="Arial" pitchFamily="34" charset="0"/>
              <a:buChar char="•"/>
            </a:pPr>
            <a:endParaRPr lang="en-IN" dirty="0" smtClean="0"/>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47.png"/>
          <p:cNvPicPr>
            <a:picLocks noGrp="1" noChangeAspect="1"/>
          </p:cNvPicPr>
          <p:nvPr>
            <p:ph idx="1"/>
          </p:nvPr>
        </p:nvPicPr>
        <p:blipFill>
          <a:blip r:embed="rId2"/>
          <a:stretch>
            <a:fillRect/>
          </a:stretch>
        </p:blipFill>
        <p:spPr>
          <a:xfrm>
            <a:off x="142844" y="142853"/>
            <a:ext cx="4357717" cy="3173636"/>
          </a:xfrm>
        </p:spPr>
      </p:pic>
      <p:pic>
        <p:nvPicPr>
          <p:cNvPr id="13" name="Picture 12" descr="48.png"/>
          <p:cNvPicPr>
            <a:picLocks noChangeAspect="1"/>
          </p:cNvPicPr>
          <p:nvPr/>
        </p:nvPicPr>
        <p:blipFill>
          <a:blip r:embed="rId3"/>
          <a:stretch>
            <a:fillRect/>
          </a:stretch>
        </p:blipFill>
        <p:spPr>
          <a:xfrm>
            <a:off x="214282" y="3286124"/>
            <a:ext cx="4429156" cy="3143272"/>
          </a:xfrm>
          <a:prstGeom prst="rect">
            <a:avLst/>
          </a:prstGeom>
        </p:spPr>
      </p:pic>
      <p:sp>
        <p:nvSpPr>
          <p:cNvPr id="16" name="TextBox 15"/>
          <p:cNvSpPr txBox="1"/>
          <p:nvPr/>
        </p:nvSpPr>
        <p:spPr>
          <a:xfrm>
            <a:off x="4572000" y="1000108"/>
            <a:ext cx="4214810" cy="1200329"/>
          </a:xfrm>
          <a:prstGeom prst="rect">
            <a:avLst/>
          </a:prstGeom>
          <a:noFill/>
        </p:spPr>
        <p:txBody>
          <a:bodyPr wrap="square" rtlCol="0">
            <a:spAutoFit/>
          </a:bodyPr>
          <a:lstStyle/>
          <a:p>
            <a:pPr algn="just">
              <a:buFont typeface="Arial" pitchFamily="34" charset="0"/>
              <a:buChar char="•"/>
            </a:pPr>
            <a:r>
              <a:rPr lang="en-IN" dirty="0" smtClean="0"/>
              <a:t> As the income increases, the number of web purchases also increases. But, the frequency is limited to around 10 times only.</a:t>
            </a:r>
            <a:endParaRPr lang="en-US" dirty="0"/>
          </a:p>
        </p:txBody>
      </p:sp>
      <p:sp>
        <p:nvSpPr>
          <p:cNvPr id="18" name="TextBox 17"/>
          <p:cNvSpPr txBox="1"/>
          <p:nvPr/>
        </p:nvSpPr>
        <p:spPr>
          <a:xfrm>
            <a:off x="4714876" y="4357694"/>
            <a:ext cx="4143404" cy="1200329"/>
          </a:xfrm>
          <a:prstGeom prst="rect">
            <a:avLst/>
          </a:prstGeom>
          <a:noFill/>
        </p:spPr>
        <p:txBody>
          <a:bodyPr wrap="square" rtlCol="0">
            <a:spAutoFit/>
          </a:bodyPr>
          <a:lstStyle/>
          <a:p>
            <a:pPr algn="just">
              <a:buFont typeface="Arial" pitchFamily="34" charset="0"/>
              <a:buChar char="•"/>
            </a:pPr>
            <a:r>
              <a:rPr lang="en-IN" dirty="0" smtClean="0"/>
              <a:t> As the income increases, again the purchases from the </a:t>
            </a:r>
            <a:r>
              <a:rPr lang="en-IN" dirty="0" err="1" smtClean="0"/>
              <a:t>catalog</a:t>
            </a:r>
            <a:r>
              <a:rPr lang="en-IN" dirty="0" smtClean="0"/>
              <a:t> purchases also increases bit sharply, with frequency limited to around 10-13 times.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9.png"/>
          <p:cNvPicPr>
            <a:picLocks noGrp="1" noChangeAspect="1"/>
          </p:cNvPicPr>
          <p:nvPr>
            <p:ph idx="1"/>
          </p:nvPr>
        </p:nvPicPr>
        <p:blipFill>
          <a:blip r:embed="rId2"/>
          <a:stretch>
            <a:fillRect/>
          </a:stretch>
        </p:blipFill>
        <p:spPr>
          <a:xfrm>
            <a:off x="142845" y="142853"/>
            <a:ext cx="4500594" cy="3214710"/>
          </a:xfrm>
          <a:prstGeom prst="rect">
            <a:avLst/>
          </a:prstGeom>
        </p:spPr>
      </p:pic>
      <p:pic>
        <p:nvPicPr>
          <p:cNvPr id="5" name="Picture 4" descr="50.png"/>
          <p:cNvPicPr>
            <a:picLocks noChangeAspect="1"/>
          </p:cNvPicPr>
          <p:nvPr/>
        </p:nvPicPr>
        <p:blipFill>
          <a:blip r:embed="rId3"/>
          <a:stretch>
            <a:fillRect/>
          </a:stretch>
        </p:blipFill>
        <p:spPr>
          <a:xfrm>
            <a:off x="428596" y="3589022"/>
            <a:ext cx="4357718" cy="3268978"/>
          </a:xfrm>
          <a:prstGeom prst="rect">
            <a:avLst/>
          </a:prstGeom>
        </p:spPr>
      </p:pic>
      <p:sp>
        <p:nvSpPr>
          <p:cNvPr id="6" name="TextBox 5"/>
          <p:cNvSpPr txBox="1"/>
          <p:nvPr/>
        </p:nvSpPr>
        <p:spPr>
          <a:xfrm>
            <a:off x="4857752" y="571480"/>
            <a:ext cx="3714776" cy="1477328"/>
          </a:xfrm>
          <a:prstGeom prst="rect">
            <a:avLst/>
          </a:prstGeom>
          <a:noFill/>
        </p:spPr>
        <p:txBody>
          <a:bodyPr wrap="square" rtlCol="0">
            <a:spAutoFit/>
          </a:bodyPr>
          <a:lstStyle/>
          <a:p>
            <a:pPr algn="just">
              <a:buFont typeface="Arial" pitchFamily="34" charset="0"/>
              <a:buChar char="•"/>
            </a:pPr>
            <a:r>
              <a:rPr lang="en-IN" dirty="0" smtClean="0"/>
              <a:t> As income increases above $40000, there seems to be increase in the frequency of purchases from stores, which becomes nearly for all the income people above $40000.</a:t>
            </a:r>
            <a:endParaRPr lang="en-US" dirty="0"/>
          </a:p>
        </p:txBody>
      </p:sp>
      <p:sp>
        <p:nvSpPr>
          <p:cNvPr id="7" name="TextBox 6"/>
          <p:cNvSpPr txBox="1"/>
          <p:nvPr/>
        </p:nvSpPr>
        <p:spPr>
          <a:xfrm>
            <a:off x="4929190" y="3929066"/>
            <a:ext cx="3714776" cy="1754326"/>
          </a:xfrm>
          <a:prstGeom prst="rect">
            <a:avLst/>
          </a:prstGeom>
          <a:noFill/>
        </p:spPr>
        <p:txBody>
          <a:bodyPr wrap="square" rtlCol="0">
            <a:spAutoFit/>
          </a:bodyPr>
          <a:lstStyle/>
          <a:p>
            <a:pPr algn="just">
              <a:buFont typeface="Arial" pitchFamily="34" charset="0"/>
              <a:buChar char="•"/>
            </a:pPr>
            <a:r>
              <a:rPr lang="en-IN" dirty="0" smtClean="0"/>
              <a:t>As the income increases, there seem to trend of slightly decrease in the number of web visits per month by the customer. Which suggests that as income increase people purchase more from stores.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7772400" cy="1470025"/>
          </a:xfrm>
        </p:spPr>
        <p:txBody>
          <a:bodyPr/>
          <a:lstStyle/>
          <a:p>
            <a:pPr lvl="0"/>
            <a:r>
              <a:rPr lang="en-US" sz="3200" b="1" u="sng" dirty="0" smtClean="0">
                <a:solidFill>
                  <a:srgbClr val="EF413D"/>
                </a:solidFill>
              </a:rPr>
              <a:t>Assignment Objective</a:t>
            </a:r>
            <a:r>
              <a:rPr lang="en-US" dirty="0" smtClean="0">
                <a:solidFill>
                  <a:srgbClr val="EF413D"/>
                </a:solidFill>
              </a:rPr>
              <a:t/>
            </a:r>
            <a:br>
              <a:rPr lang="en-US" dirty="0" smtClean="0">
                <a:solidFill>
                  <a:srgbClr val="EF413D"/>
                </a:solidFill>
              </a:rPr>
            </a:br>
            <a:endParaRPr lang="en-US" dirty="0"/>
          </a:p>
        </p:txBody>
      </p:sp>
      <p:sp>
        <p:nvSpPr>
          <p:cNvPr id="3" name="Subtitle 2"/>
          <p:cNvSpPr>
            <a:spLocks noGrp="1"/>
          </p:cNvSpPr>
          <p:nvPr>
            <p:ph type="subTitle" idx="1"/>
          </p:nvPr>
        </p:nvSpPr>
        <p:spPr>
          <a:xfrm>
            <a:off x="142844" y="1000108"/>
            <a:ext cx="8858280" cy="5643602"/>
          </a:xfrm>
        </p:spPr>
        <p:txBody>
          <a:bodyPr>
            <a:noAutofit/>
          </a:bodyPr>
          <a:lstStyle/>
          <a:p>
            <a:pPr algn="l"/>
            <a:r>
              <a:rPr lang="en-US" sz="2000" dirty="0">
                <a:solidFill>
                  <a:schemeClr val="tx1"/>
                </a:solidFill>
              </a:rPr>
              <a:t>The objectives for the problem statement of Customer Personality Analysis could include:</a:t>
            </a:r>
          </a:p>
          <a:p>
            <a:pPr marL="457200" indent="-457200" algn="l">
              <a:buFont typeface="+mj-lt"/>
              <a:buAutoNum type="arabicPeriod"/>
            </a:pPr>
            <a:r>
              <a:rPr lang="en-US" sz="2000" b="1" u="sng" dirty="0">
                <a:solidFill>
                  <a:schemeClr val="tx1"/>
                </a:solidFill>
              </a:rPr>
              <a:t>Customer Segmentation: </a:t>
            </a:r>
            <a:r>
              <a:rPr lang="en-US" sz="2000" dirty="0">
                <a:solidFill>
                  <a:schemeClr val="tx1"/>
                </a:solidFill>
              </a:rPr>
              <a:t>To categorize customers into distinct segments based on their demographics, behaviors, and </a:t>
            </a:r>
            <a:r>
              <a:rPr lang="en-US" sz="2000" dirty="0" smtClean="0">
                <a:solidFill>
                  <a:schemeClr val="tx1"/>
                </a:solidFill>
              </a:rPr>
              <a:t>preferences.</a:t>
            </a:r>
          </a:p>
          <a:p>
            <a:pPr marL="457200" indent="-457200" algn="l">
              <a:buFont typeface="+mj-lt"/>
              <a:buAutoNum type="arabicPeriod"/>
            </a:pPr>
            <a:r>
              <a:rPr lang="en-US" sz="2000" b="1" u="sng" dirty="0" smtClean="0">
                <a:solidFill>
                  <a:schemeClr val="tx1"/>
                </a:solidFill>
              </a:rPr>
              <a:t>Identify </a:t>
            </a:r>
            <a:r>
              <a:rPr lang="en-US" sz="2000" b="1" u="sng" dirty="0">
                <a:solidFill>
                  <a:schemeClr val="tx1"/>
                </a:solidFill>
              </a:rPr>
              <a:t>Ideal Customers</a:t>
            </a:r>
            <a:r>
              <a:rPr lang="en-US" sz="2000" dirty="0">
                <a:solidFill>
                  <a:schemeClr val="tx1"/>
                </a:solidFill>
              </a:rPr>
              <a:t>: To pinpoint the most valuable and profitable customer segments for the </a:t>
            </a:r>
            <a:r>
              <a:rPr lang="en-US" sz="2000" dirty="0" smtClean="0">
                <a:solidFill>
                  <a:schemeClr val="tx1"/>
                </a:solidFill>
              </a:rPr>
              <a:t>business.</a:t>
            </a:r>
          </a:p>
          <a:p>
            <a:pPr marL="457200" indent="-457200" algn="l">
              <a:buFont typeface="+mj-lt"/>
              <a:buAutoNum type="arabicPeriod"/>
            </a:pPr>
            <a:r>
              <a:rPr lang="en-US" sz="2000" b="1" u="sng" dirty="0" smtClean="0">
                <a:solidFill>
                  <a:schemeClr val="tx1"/>
                </a:solidFill>
              </a:rPr>
              <a:t>Customized </a:t>
            </a:r>
            <a:r>
              <a:rPr lang="en-US" sz="2000" b="1" u="sng" dirty="0">
                <a:solidFill>
                  <a:schemeClr val="tx1"/>
                </a:solidFill>
              </a:rPr>
              <a:t>Product Development: </a:t>
            </a:r>
            <a:r>
              <a:rPr lang="en-US" sz="2000" dirty="0">
                <a:solidFill>
                  <a:schemeClr val="tx1"/>
                </a:solidFill>
              </a:rPr>
              <a:t>To tailor products or services to meet the specific needs and preferences of each customer </a:t>
            </a:r>
            <a:r>
              <a:rPr lang="en-US" sz="2000" dirty="0" smtClean="0">
                <a:solidFill>
                  <a:schemeClr val="tx1"/>
                </a:solidFill>
              </a:rPr>
              <a:t>segment.</a:t>
            </a:r>
          </a:p>
          <a:p>
            <a:pPr marL="457200" indent="-457200" algn="l">
              <a:buFont typeface="+mj-lt"/>
              <a:buAutoNum type="arabicPeriod"/>
            </a:pPr>
            <a:r>
              <a:rPr lang="en-US" sz="2000" b="1" u="sng" dirty="0" smtClean="0">
                <a:solidFill>
                  <a:schemeClr val="tx1"/>
                </a:solidFill>
              </a:rPr>
              <a:t>Optimize </a:t>
            </a:r>
            <a:r>
              <a:rPr lang="en-US" sz="2000" b="1" u="sng" dirty="0">
                <a:solidFill>
                  <a:schemeClr val="tx1"/>
                </a:solidFill>
              </a:rPr>
              <a:t>Marketing Strateg</a:t>
            </a:r>
            <a:r>
              <a:rPr lang="en-US" sz="2000" dirty="0">
                <a:solidFill>
                  <a:schemeClr val="tx1"/>
                </a:solidFill>
              </a:rPr>
              <a:t>ies: To develop targeted marketing campaigns that resonate with each customer segment, improving conversion rates and </a:t>
            </a:r>
            <a:r>
              <a:rPr lang="en-US" sz="2000" dirty="0" smtClean="0">
                <a:solidFill>
                  <a:schemeClr val="tx1"/>
                </a:solidFill>
              </a:rPr>
              <a:t>ROI.</a:t>
            </a:r>
          </a:p>
          <a:p>
            <a:pPr marL="457200" indent="-457200" algn="l">
              <a:buFont typeface="+mj-lt"/>
              <a:buAutoNum type="arabicPeriod"/>
            </a:pPr>
            <a:r>
              <a:rPr lang="en-US" sz="2000" b="1" u="sng" dirty="0" smtClean="0">
                <a:solidFill>
                  <a:schemeClr val="tx1"/>
                </a:solidFill>
              </a:rPr>
              <a:t>Enhance </a:t>
            </a:r>
            <a:r>
              <a:rPr lang="en-US" sz="2000" b="1" u="sng" dirty="0">
                <a:solidFill>
                  <a:schemeClr val="tx1"/>
                </a:solidFill>
              </a:rPr>
              <a:t>Customer Satisfaction: </a:t>
            </a:r>
            <a:r>
              <a:rPr lang="en-US" sz="2000" dirty="0">
                <a:solidFill>
                  <a:schemeClr val="tx1"/>
                </a:solidFill>
              </a:rPr>
              <a:t>To improve the overall customer experience by addressing the unique concerns </a:t>
            </a:r>
            <a:r>
              <a:rPr lang="en-US" sz="2000" dirty="0" smtClean="0">
                <a:solidFill>
                  <a:schemeClr val="tx1"/>
                </a:solidFill>
              </a:rPr>
              <a:t>of </a:t>
            </a:r>
            <a:r>
              <a:rPr lang="en-US" sz="2000" dirty="0">
                <a:solidFill>
                  <a:schemeClr val="tx1"/>
                </a:solidFill>
              </a:rPr>
              <a:t>different customer </a:t>
            </a:r>
            <a:r>
              <a:rPr lang="en-US" sz="2000" dirty="0" smtClean="0">
                <a:solidFill>
                  <a:schemeClr val="tx1"/>
                </a:solidFill>
              </a:rPr>
              <a:t>groups.</a:t>
            </a:r>
          </a:p>
          <a:p>
            <a:pPr marL="457200" indent="-457200" algn="l">
              <a:buFont typeface="+mj-lt"/>
              <a:buAutoNum type="arabicPeriod"/>
            </a:pPr>
            <a:r>
              <a:rPr lang="en-US" sz="2000" b="1" u="sng" dirty="0" smtClean="0">
                <a:solidFill>
                  <a:schemeClr val="tx1"/>
                </a:solidFill>
              </a:rPr>
              <a:t>Resource Allocation: </a:t>
            </a:r>
            <a:r>
              <a:rPr lang="en-US" sz="2000" dirty="0" smtClean="0">
                <a:solidFill>
                  <a:schemeClr val="tx1"/>
                </a:solidFill>
              </a:rPr>
              <a:t>To </a:t>
            </a:r>
            <a:r>
              <a:rPr lang="en-US" sz="2000" dirty="0">
                <a:solidFill>
                  <a:schemeClr val="tx1"/>
                </a:solidFill>
              </a:rPr>
              <a:t>allocate marketing and operational resources more efficiently by focusing efforts on high-potential customer segments</a:t>
            </a:r>
            <a:r>
              <a:rPr lang="en-US" sz="2000" dirty="0" smtClean="0">
                <a:solidFill>
                  <a:schemeClr val="tx1"/>
                </a:solidFill>
              </a:rPr>
              <a:t>.</a:t>
            </a:r>
          </a:p>
          <a:p>
            <a:pPr marL="457200" indent="-457200" algn="l"/>
            <a:r>
              <a:rPr lang="en-US" sz="2000" dirty="0" smtClean="0">
                <a:solidFill>
                  <a:schemeClr val="tx1"/>
                </a:solidFill>
              </a:rPr>
              <a:t> These </a:t>
            </a:r>
            <a:r>
              <a:rPr lang="en-US" sz="2000" dirty="0">
                <a:solidFill>
                  <a:schemeClr val="tx1"/>
                </a:solidFill>
              </a:rPr>
              <a:t>objectives collectively aim to help businesses </a:t>
            </a:r>
            <a:r>
              <a:rPr lang="en-US" sz="2000" dirty="0" smtClean="0">
                <a:solidFill>
                  <a:schemeClr val="tx1"/>
                </a:solidFill>
              </a:rPr>
              <a:t>better understand</a:t>
            </a:r>
            <a:r>
              <a:rPr lang="en-US" sz="2000" dirty="0">
                <a:solidFill>
                  <a:schemeClr val="tx1"/>
                </a:solidFill>
              </a:rPr>
              <a:t>, serve, </a:t>
            </a:r>
            <a:r>
              <a:rPr lang="en-US" sz="2000" dirty="0" smtClean="0">
                <a:solidFill>
                  <a:schemeClr val="tx1"/>
                </a:solidFill>
              </a:rPr>
              <a:t>and</a:t>
            </a:r>
          </a:p>
          <a:p>
            <a:pPr marL="457200" indent="-457200" algn="l"/>
            <a:r>
              <a:rPr lang="en-US" sz="2000" dirty="0">
                <a:solidFill>
                  <a:schemeClr val="tx1"/>
                </a:solidFill>
              </a:rPr>
              <a:t> </a:t>
            </a:r>
            <a:r>
              <a:rPr lang="en-US" sz="2000" dirty="0" smtClean="0">
                <a:solidFill>
                  <a:schemeClr val="tx1"/>
                </a:solidFill>
              </a:rPr>
              <a:t> retain their </a:t>
            </a:r>
            <a:r>
              <a:rPr lang="en-US" sz="2000" dirty="0">
                <a:solidFill>
                  <a:schemeClr val="tx1"/>
                </a:solidFill>
              </a:rPr>
              <a:t>customers, ultimately driving growth and profitability.</a:t>
            </a:r>
          </a:p>
          <a:p>
            <a:pPr algn="l"/>
            <a:endParaRPr lang="en-US" sz="18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1.png"/>
          <p:cNvPicPr>
            <a:picLocks noGrp="1" noChangeAspect="1"/>
          </p:cNvPicPr>
          <p:nvPr>
            <p:ph idx="1"/>
          </p:nvPr>
        </p:nvPicPr>
        <p:blipFill>
          <a:blip r:embed="rId2"/>
          <a:stretch>
            <a:fillRect/>
          </a:stretch>
        </p:blipFill>
        <p:spPr>
          <a:xfrm>
            <a:off x="142844" y="142852"/>
            <a:ext cx="8786842" cy="4143380"/>
          </a:xfrm>
        </p:spPr>
      </p:pic>
      <p:sp>
        <p:nvSpPr>
          <p:cNvPr id="6" name="TextBox 5"/>
          <p:cNvSpPr txBox="1"/>
          <p:nvPr/>
        </p:nvSpPr>
        <p:spPr>
          <a:xfrm>
            <a:off x="714348" y="4714884"/>
            <a:ext cx="7643866" cy="923330"/>
          </a:xfrm>
          <a:prstGeom prst="rect">
            <a:avLst/>
          </a:prstGeom>
          <a:noFill/>
        </p:spPr>
        <p:txBody>
          <a:bodyPr wrap="square" rtlCol="0">
            <a:spAutoFit/>
          </a:bodyPr>
          <a:lstStyle/>
          <a:p>
            <a:pPr algn="just">
              <a:buFont typeface="Arial" pitchFamily="34" charset="0"/>
              <a:buChar char="•"/>
            </a:pPr>
            <a:r>
              <a:rPr lang="en-IN" dirty="0" smtClean="0"/>
              <a:t>The customer with graduation, PhD and Master have more or less </a:t>
            </a:r>
            <a:r>
              <a:rPr lang="en-IN" dirty="0" err="1" smtClean="0"/>
              <a:t>similiar</a:t>
            </a:r>
            <a:r>
              <a:rPr lang="en-IN" dirty="0" smtClean="0"/>
              <a:t> income range. Hence, </a:t>
            </a:r>
            <a:r>
              <a:rPr lang="en-IN" b="1" u="sng" dirty="0" smtClean="0"/>
              <a:t>Customers</a:t>
            </a:r>
            <a:r>
              <a:rPr lang="en-IN" dirty="0" smtClean="0"/>
              <a:t> </a:t>
            </a:r>
            <a:r>
              <a:rPr lang="en-IN" b="1" u="sng" dirty="0" smtClean="0"/>
              <a:t>can not be differentiated during marketing campaign based on their education.</a:t>
            </a:r>
            <a:endParaRPr lang="en-US" b="1" u="sng"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2.png"/>
          <p:cNvPicPr>
            <a:picLocks noGrp="1" noChangeAspect="1"/>
          </p:cNvPicPr>
          <p:nvPr>
            <p:ph idx="1"/>
          </p:nvPr>
        </p:nvPicPr>
        <p:blipFill>
          <a:blip r:embed="rId2"/>
          <a:stretch>
            <a:fillRect/>
          </a:stretch>
        </p:blipFill>
        <p:spPr>
          <a:xfrm>
            <a:off x="285720" y="142852"/>
            <a:ext cx="4071966" cy="3000396"/>
          </a:xfrm>
        </p:spPr>
      </p:pic>
      <p:pic>
        <p:nvPicPr>
          <p:cNvPr id="5" name="Picture 4" descr="53.png"/>
          <p:cNvPicPr>
            <a:picLocks noChangeAspect="1"/>
          </p:cNvPicPr>
          <p:nvPr/>
        </p:nvPicPr>
        <p:blipFill>
          <a:blip r:embed="rId3"/>
          <a:stretch>
            <a:fillRect/>
          </a:stretch>
        </p:blipFill>
        <p:spPr>
          <a:xfrm>
            <a:off x="4572000" y="142852"/>
            <a:ext cx="4357718" cy="3071834"/>
          </a:xfrm>
          <a:prstGeom prst="rect">
            <a:avLst/>
          </a:prstGeom>
        </p:spPr>
      </p:pic>
      <p:pic>
        <p:nvPicPr>
          <p:cNvPr id="6" name="Content Placeholder 3" descr="54.png"/>
          <p:cNvPicPr>
            <a:picLocks noChangeAspect="1"/>
          </p:cNvPicPr>
          <p:nvPr/>
        </p:nvPicPr>
        <p:blipFill>
          <a:blip r:embed="rId4"/>
          <a:stretch>
            <a:fillRect/>
          </a:stretch>
        </p:blipFill>
        <p:spPr>
          <a:xfrm>
            <a:off x="285720" y="3286124"/>
            <a:ext cx="4071966" cy="3357586"/>
          </a:xfrm>
          <a:prstGeom prst="rect">
            <a:avLst/>
          </a:prstGeom>
        </p:spPr>
      </p:pic>
      <p:pic>
        <p:nvPicPr>
          <p:cNvPr id="8" name="Picture 7" descr="55.png"/>
          <p:cNvPicPr>
            <a:picLocks noChangeAspect="1"/>
          </p:cNvPicPr>
          <p:nvPr/>
        </p:nvPicPr>
        <p:blipFill>
          <a:blip r:embed="rId5"/>
          <a:stretch>
            <a:fillRect/>
          </a:stretch>
        </p:blipFill>
        <p:spPr>
          <a:xfrm>
            <a:off x="4572000" y="3286124"/>
            <a:ext cx="4357718" cy="342902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56.png"/>
          <p:cNvPicPr>
            <a:picLocks noGrp="1" noChangeAspect="1"/>
          </p:cNvPicPr>
          <p:nvPr>
            <p:ph idx="1"/>
          </p:nvPr>
        </p:nvPicPr>
        <p:blipFill>
          <a:blip r:embed="rId2"/>
          <a:stretch>
            <a:fillRect/>
          </a:stretch>
        </p:blipFill>
        <p:spPr>
          <a:xfrm>
            <a:off x="500034" y="428604"/>
            <a:ext cx="8072494" cy="3429024"/>
          </a:xfrm>
        </p:spPr>
      </p:pic>
      <p:sp>
        <p:nvSpPr>
          <p:cNvPr id="9" name="TextBox 8"/>
          <p:cNvSpPr txBox="1"/>
          <p:nvPr/>
        </p:nvSpPr>
        <p:spPr>
          <a:xfrm>
            <a:off x="1000100" y="4572008"/>
            <a:ext cx="7286676" cy="2031325"/>
          </a:xfrm>
          <a:prstGeom prst="rect">
            <a:avLst/>
          </a:prstGeom>
          <a:noFill/>
        </p:spPr>
        <p:txBody>
          <a:bodyPr wrap="square" rtlCol="0">
            <a:spAutoFit/>
          </a:bodyPr>
          <a:lstStyle/>
          <a:p>
            <a:pPr algn="just">
              <a:buFont typeface="Arial" pitchFamily="34" charset="0"/>
              <a:buChar char="•"/>
            </a:pPr>
            <a:r>
              <a:rPr lang="en-IN" dirty="0" smtClean="0"/>
              <a:t> Clearly, </a:t>
            </a:r>
            <a:r>
              <a:rPr lang="en-IN" b="1" u="sng" dirty="0" smtClean="0"/>
              <a:t>Customers with 0 kid at home have higher probability of purchasing the products, irrespective of the nature of the item</a:t>
            </a:r>
            <a:r>
              <a:rPr lang="en-IN" dirty="0" smtClean="0"/>
              <a:t>. Which seems to be </a:t>
            </a:r>
            <a:r>
              <a:rPr lang="en-IN" b="1" u="sng" dirty="0" smtClean="0"/>
              <a:t>contradicting</a:t>
            </a:r>
            <a:r>
              <a:rPr lang="en-IN" dirty="0" smtClean="0"/>
              <a:t> as number of kids increases in home, customer purchasing power should also increase, which is not the case here. May be </a:t>
            </a:r>
            <a:r>
              <a:rPr lang="en-IN" b="1" u="sng" dirty="0" smtClean="0"/>
              <a:t>the item which kids require is not available at the company’s store or website</a:t>
            </a:r>
            <a:r>
              <a:rPr lang="en-IN" dirty="0" smtClean="0"/>
              <a:t>. Hence, Kids items should also be included in the marketing campaign, as it may increase the purchasing power  of the customers.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58.png"/>
          <p:cNvPicPr>
            <a:picLocks noGrp="1" noChangeAspect="1"/>
          </p:cNvPicPr>
          <p:nvPr>
            <p:ph idx="1"/>
          </p:nvPr>
        </p:nvPicPr>
        <p:blipFill>
          <a:blip r:embed="rId2"/>
          <a:stretch>
            <a:fillRect/>
          </a:stretch>
        </p:blipFill>
        <p:spPr>
          <a:xfrm>
            <a:off x="0" y="0"/>
            <a:ext cx="4500595" cy="3500438"/>
          </a:xfrm>
        </p:spPr>
      </p:pic>
      <p:pic>
        <p:nvPicPr>
          <p:cNvPr id="3" name="Picture 2" descr="59.png"/>
          <p:cNvPicPr>
            <a:picLocks noChangeAspect="1"/>
          </p:cNvPicPr>
          <p:nvPr/>
        </p:nvPicPr>
        <p:blipFill>
          <a:blip r:embed="rId3"/>
          <a:stretch>
            <a:fillRect/>
          </a:stretch>
        </p:blipFill>
        <p:spPr>
          <a:xfrm>
            <a:off x="4790885" y="0"/>
            <a:ext cx="4353115" cy="3453344"/>
          </a:xfrm>
          <a:prstGeom prst="rect">
            <a:avLst/>
          </a:prstGeom>
        </p:spPr>
      </p:pic>
      <p:pic>
        <p:nvPicPr>
          <p:cNvPr id="4" name="Picture 3" descr="60.png"/>
          <p:cNvPicPr>
            <a:picLocks noChangeAspect="1"/>
          </p:cNvPicPr>
          <p:nvPr/>
        </p:nvPicPr>
        <p:blipFill>
          <a:blip r:embed="rId4"/>
          <a:stretch>
            <a:fillRect/>
          </a:stretch>
        </p:blipFill>
        <p:spPr>
          <a:xfrm>
            <a:off x="0" y="3571876"/>
            <a:ext cx="4643438" cy="3286124"/>
          </a:xfrm>
          <a:prstGeom prst="rect">
            <a:avLst/>
          </a:prstGeom>
        </p:spPr>
      </p:pic>
      <p:pic>
        <p:nvPicPr>
          <p:cNvPr id="5" name="Picture 4" descr="61.png"/>
          <p:cNvPicPr>
            <a:picLocks noChangeAspect="1"/>
          </p:cNvPicPr>
          <p:nvPr/>
        </p:nvPicPr>
        <p:blipFill>
          <a:blip r:embed="rId5"/>
          <a:stretch>
            <a:fillRect/>
          </a:stretch>
        </p:blipFill>
        <p:spPr>
          <a:xfrm>
            <a:off x="4663053" y="3571876"/>
            <a:ext cx="4480947" cy="328612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2.png"/>
          <p:cNvPicPr>
            <a:picLocks noGrp="1" noChangeAspect="1"/>
          </p:cNvPicPr>
          <p:nvPr>
            <p:ph idx="1"/>
          </p:nvPr>
        </p:nvPicPr>
        <p:blipFill>
          <a:blip r:embed="rId2"/>
          <a:stretch>
            <a:fillRect/>
          </a:stretch>
        </p:blipFill>
        <p:spPr>
          <a:xfrm>
            <a:off x="0" y="0"/>
            <a:ext cx="4643438" cy="3286124"/>
          </a:xfrm>
        </p:spPr>
      </p:pic>
      <p:pic>
        <p:nvPicPr>
          <p:cNvPr id="5" name="Picture 4" descr="63.png"/>
          <p:cNvPicPr>
            <a:picLocks noChangeAspect="1"/>
          </p:cNvPicPr>
          <p:nvPr/>
        </p:nvPicPr>
        <p:blipFill>
          <a:blip r:embed="rId3"/>
          <a:stretch>
            <a:fillRect/>
          </a:stretch>
        </p:blipFill>
        <p:spPr>
          <a:xfrm>
            <a:off x="4714876" y="0"/>
            <a:ext cx="4429124" cy="3286148"/>
          </a:xfrm>
          <a:prstGeom prst="rect">
            <a:avLst/>
          </a:prstGeom>
        </p:spPr>
      </p:pic>
      <p:sp>
        <p:nvSpPr>
          <p:cNvPr id="7" name="TextBox 6"/>
          <p:cNvSpPr txBox="1"/>
          <p:nvPr/>
        </p:nvSpPr>
        <p:spPr>
          <a:xfrm>
            <a:off x="357158" y="3500438"/>
            <a:ext cx="8572560" cy="4524315"/>
          </a:xfrm>
          <a:prstGeom prst="rect">
            <a:avLst/>
          </a:prstGeom>
          <a:noFill/>
        </p:spPr>
        <p:txBody>
          <a:bodyPr wrap="square" rtlCol="0">
            <a:spAutoFit/>
          </a:bodyPr>
          <a:lstStyle/>
          <a:p>
            <a:pPr lvl="0" algn="just">
              <a:buFont typeface="Arial" pitchFamily="34" charset="0"/>
              <a:buChar char="•"/>
            </a:pPr>
            <a:r>
              <a:rPr lang="en-IN" dirty="0" smtClean="0"/>
              <a:t>Amount spent on wine in last 2 years from customers who have 2 teen at home is more than 0 and 1 teen at home. This shows, </a:t>
            </a:r>
            <a:r>
              <a:rPr lang="en-IN" b="1" u="sng" dirty="0" smtClean="0"/>
              <a:t>with more people at home, there is increase in the amount spent on wines.</a:t>
            </a:r>
          </a:p>
          <a:p>
            <a:pPr lvl="0" algn="just">
              <a:buFont typeface="Arial" pitchFamily="34" charset="0"/>
              <a:buChar char="•"/>
            </a:pPr>
            <a:r>
              <a:rPr lang="en-IN" dirty="0" smtClean="0"/>
              <a:t>Amount spent on fruits in last 2 years from customers who have 0 teen at home is more than 0 and 2 teen at home. This shows, that </a:t>
            </a:r>
            <a:r>
              <a:rPr lang="en-IN" b="1" u="sng" dirty="0" smtClean="0"/>
              <a:t>customers with no teen at home, might be having kids and for them more amount is spent on fruits than wines.</a:t>
            </a:r>
          </a:p>
          <a:p>
            <a:pPr lvl="0" algn="just">
              <a:buFont typeface="Arial" pitchFamily="34" charset="0"/>
              <a:buChar char="•"/>
            </a:pPr>
            <a:r>
              <a:rPr lang="en-IN" dirty="0" smtClean="0"/>
              <a:t>Amount spent on meat, fish and sweet by the customers shows similar trend with 0 teen at home spending more on the meat and fish then 1 and 2 teens at home.</a:t>
            </a:r>
          </a:p>
          <a:p>
            <a:pPr lvl="0" algn="just">
              <a:buFont typeface="Arial" pitchFamily="34" charset="0"/>
              <a:buChar char="•"/>
            </a:pPr>
            <a:r>
              <a:rPr lang="en-IN" dirty="0" smtClean="0"/>
              <a:t>Amount spent on gold in last 2 years by the customers is almost same irrespective of the number of teens at home. This shows, </a:t>
            </a:r>
            <a:r>
              <a:rPr lang="en-IN" b="1" u="sng" dirty="0" smtClean="0"/>
              <a:t>that purchase gold products are not directly affected by the number of teens at home.</a:t>
            </a:r>
          </a:p>
          <a:p>
            <a:pPr lvl="0" algn="just">
              <a:buFont typeface="Arial" pitchFamily="34" charset="0"/>
              <a:buChar char="•"/>
            </a:pPr>
            <a:endParaRPr lang="en-IN" dirty="0" smtClean="0"/>
          </a:p>
          <a:p>
            <a:pPr lvl="0" algn="just">
              <a:buFont typeface="Arial" pitchFamily="34" charset="0"/>
              <a:buChar char="•"/>
            </a:pPr>
            <a:endParaRPr lang="en-IN" dirty="0" smtClean="0"/>
          </a:p>
          <a:p>
            <a:pPr lvl="0" algn="just">
              <a:buFont typeface="Arial" pitchFamily="34" charset="0"/>
              <a:buChar char="•"/>
            </a:pPr>
            <a:endParaRPr lang="en-IN" dirty="0" smtClean="0"/>
          </a:p>
          <a:p>
            <a:pPr lvl="0" algn="just">
              <a:buFont typeface="Arial" pitchFamily="34" charset="0"/>
              <a:buChar char="•"/>
            </a:pPr>
            <a:endParaRPr lang="en-US" dirty="0" smtClean="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4.png"/>
          <p:cNvPicPr>
            <a:picLocks noGrp="1" noChangeAspect="1"/>
          </p:cNvPicPr>
          <p:nvPr>
            <p:ph idx="1"/>
          </p:nvPr>
        </p:nvPicPr>
        <p:blipFill>
          <a:blip r:embed="rId2"/>
          <a:stretch>
            <a:fillRect/>
          </a:stretch>
        </p:blipFill>
        <p:spPr>
          <a:xfrm>
            <a:off x="0" y="0"/>
            <a:ext cx="4572000" cy="3214686"/>
          </a:xfrm>
        </p:spPr>
      </p:pic>
      <p:pic>
        <p:nvPicPr>
          <p:cNvPr id="5" name="Picture 4" descr="65.png"/>
          <p:cNvPicPr>
            <a:picLocks noChangeAspect="1"/>
          </p:cNvPicPr>
          <p:nvPr/>
        </p:nvPicPr>
        <p:blipFill>
          <a:blip r:embed="rId3"/>
          <a:stretch>
            <a:fillRect/>
          </a:stretch>
        </p:blipFill>
        <p:spPr>
          <a:xfrm>
            <a:off x="4643438" y="0"/>
            <a:ext cx="4500562" cy="3286124"/>
          </a:xfrm>
          <a:prstGeom prst="rect">
            <a:avLst/>
          </a:prstGeom>
        </p:spPr>
      </p:pic>
      <p:pic>
        <p:nvPicPr>
          <p:cNvPr id="6" name="Picture 5" descr="66.png"/>
          <p:cNvPicPr>
            <a:picLocks noChangeAspect="1"/>
          </p:cNvPicPr>
          <p:nvPr/>
        </p:nvPicPr>
        <p:blipFill>
          <a:blip r:embed="rId4"/>
          <a:stretch>
            <a:fillRect/>
          </a:stretch>
        </p:blipFill>
        <p:spPr>
          <a:xfrm>
            <a:off x="0" y="3357562"/>
            <a:ext cx="4571999" cy="3500438"/>
          </a:xfrm>
          <a:prstGeom prst="rect">
            <a:avLst/>
          </a:prstGeom>
        </p:spPr>
      </p:pic>
      <p:pic>
        <p:nvPicPr>
          <p:cNvPr id="7" name="Picture 6" descr="67.png"/>
          <p:cNvPicPr>
            <a:picLocks noChangeAspect="1"/>
          </p:cNvPicPr>
          <p:nvPr/>
        </p:nvPicPr>
        <p:blipFill>
          <a:blip r:embed="rId5"/>
          <a:stretch>
            <a:fillRect/>
          </a:stretch>
        </p:blipFill>
        <p:spPr>
          <a:xfrm>
            <a:off x="4786314" y="3429000"/>
            <a:ext cx="4357686" cy="3429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9.png"/>
          <p:cNvPicPr>
            <a:picLocks noGrp="1" noChangeAspect="1"/>
          </p:cNvPicPr>
          <p:nvPr>
            <p:ph idx="1"/>
          </p:nvPr>
        </p:nvPicPr>
        <p:blipFill>
          <a:blip r:embed="rId2"/>
          <a:stretch>
            <a:fillRect/>
          </a:stretch>
        </p:blipFill>
        <p:spPr>
          <a:xfrm>
            <a:off x="4581803" y="0"/>
            <a:ext cx="4562197" cy="3429024"/>
          </a:xfrm>
        </p:spPr>
      </p:pic>
      <p:pic>
        <p:nvPicPr>
          <p:cNvPr id="5" name="Picture 4" descr="68.png"/>
          <p:cNvPicPr>
            <a:picLocks noChangeAspect="1"/>
          </p:cNvPicPr>
          <p:nvPr/>
        </p:nvPicPr>
        <p:blipFill>
          <a:blip r:embed="rId3"/>
          <a:stretch>
            <a:fillRect/>
          </a:stretch>
        </p:blipFill>
        <p:spPr>
          <a:xfrm>
            <a:off x="0" y="0"/>
            <a:ext cx="4500562" cy="3357586"/>
          </a:xfrm>
          <a:prstGeom prst="rect">
            <a:avLst/>
          </a:prstGeom>
        </p:spPr>
      </p:pic>
      <p:sp>
        <p:nvSpPr>
          <p:cNvPr id="6" name="TextBox 5"/>
          <p:cNvSpPr txBox="1"/>
          <p:nvPr/>
        </p:nvSpPr>
        <p:spPr>
          <a:xfrm>
            <a:off x="214282" y="3643314"/>
            <a:ext cx="8501122" cy="3693319"/>
          </a:xfrm>
          <a:prstGeom prst="rect">
            <a:avLst/>
          </a:prstGeom>
          <a:noFill/>
        </p:spPr>
        <p:txBody>
          <a:bodyPr wrap="square" rtlCol="0">
            <a:spAutoFit/>
          </a:bodyPr>
          <a:lstStyle/>
          <a:p>
            <a:pPr algn="just">
              <a:buFont typeface="Arial" pitchFamily="34" charset="0"/>
              <a:buChar char="•"/>
            </a:pPr>
            <a:r>
              <a:rPr lang="en-US" dirty="0" smtClean="0"/>
              <a:t>PhD scholars are spending most on wines than customers with any other education level, hence PhD scholars could be targeted more for wines.</a:t>
            </a:r>
          </a:p>
          <a:p>
            <a:pPr algn="just">
              <a:buFont typeface="Arial" pitchFamily="34" charset="0"/>
              <a:buChar char="•"/>
            </a:pPr>
            <a:r>
              <a:rPr lang="en-US" dirty="0" smtClean="0"/>
              <a:t>Graduation students are the spending highest in the fruits than any customer with any other education level.</a:t>
            </a:r>
          </a:p>
          <a:p>
            <a:pPr algn="just">
              <a:buFont typeface="Arial" pitchFamily="34" charset="0"/>
              <a:buChar char="•"/>
            </a:pPr>
            <a:r>
              <a:rPr lang="en-US" dirty="0" smtClean="0"/>
              <a:t>For meat product, there is no much difference on the amount of spending by the customers of different education level. So, meat the product which all types of customers are purchasing.</a:t>
            </a:r>
          </a:p>
          <a:p>
            <a:pPr algn="just">
              <a:buFont typeface="Arial" pitchFamily="34" charset="0"/>
              <a:buChar char="•"/>
            </a:pPr>
            <a:r>
              <a:rPr lang="en-US" dirty="0" smtClean="0"/>
              <a:t>For Sweets and gold, again customers with graduation degree are purchasing more that any other customers.</a:t>
            </a:r>
          </a:p>
          <a:p>
            <a:pPr algn="just">
              <a:buFont typeface="Arial" pitchFamily="34" charset="0"/>
              <a:buChar char="•"/>
            </a:pPr>
            <a:endParaRPr lang="en-US" dirty="0" smtClean="0"/>
          </a:p>
          <a:p>
            <a:pPr algn="just">
              <a:buFont typeface="Arial" pitchFamily="34" charset="0"/>
              <a:buChar char="•"/>
            </a:pPr>
            <a:endParaRPr lang="en-US" dirty="0" smtClean="0"/>
          </a:p>
          <a:p>
            <a:pPr algn="just">
              <a:buFont typeface="Arial" pitchFamily="34" charset="0"/>
              <a:buChar char="•"/>
            </a:pPr>
            <a:endParaRPr lang="en-US" dirty="0" smtClean="0"/>
          </a:p>
          <a:p>
            <a:pPr algn="just">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0.png"/>
          <p:cNvPicPr>
            <a:picLocks noGrp="1" noChangeAspect="1"/>
          </p:cNvPicPr>
          <p:nvPr>
            <p:ph idx="1"/>
          </p:nvPr>
        </p:nvPicPr>
        <p:blipFill>
          <a:blip r:embed="rId2"/>
          <a:stretch>
            <a:fillRect/>
          </a:stretch>
        </p:blipFill>
        <p:spPr>
          <a:xfrm>
            <a:off x="214282" y="142852"/>
            <a:ext cx="4500593" cy="3286148"/>
          </a:xfrm>
        </p:spPr>
      </p:pic>
      <p:pic>
        <p:nvPicPr>
          <p:cNvPr id="5" name="Picture 4" descr="71.png"/>
          <p:cNvPicPr>
            <a:picLocks noChangeAspect="1"/>
          </p:cNvPicPr>
          <p:nvPr/>
        </p:nvPicPr>
        <p:blipFill>
          <a:blip r:embed="rId3"/>
          <a:stretch>
            <a:fillRect/>
          </a:stretch>
        </p:blipFill>
        <p:spPr>
          <a:xfrm>
            <a:off x="4786314" y="142852"/>
            <a:ext cx="4238407" cy="3357562"/>
          </a:xfrm>
          <a:prstGeom prst="rect">
            <a:avLst/>
          </a:prstGeom>
        </p:spPr>
      </p:pic>
      <p:pic>
        <p:nvPicPr>
          <p:cNvPr id="6" name="Picture 5" descr="72.png"/>
          <p:cNvPicPr>
            <a:picLocks noChangeAspect="1"/>
          </p:cNvPicPr>
          <p:nvPr/>
        </p:nvPicPr>
        <p:blipFill>
          <a:blip r:embed="rId4"/>
          <a:stretch>
            <a:fillRect/>
          </a:stretch>
        </p:blipFill>
        <p:spPr>
          <a:xfrm>
            <a:off x="0" y="3500438"/>
            <a:ext cx="4714875" cy="3357562"/>
          </a:xfrm>
          <a:prstGeom prst="rect">
            <a:avLst/>
          </a:prstGeom>
        </p:spPr>
      </p:pic>
      <p:pic>
        <p:nvPicPr>
          <p:cNvPr id="7" name="Picture 6" descr="73.png"/>
          <p:cNvPicPr>
            <a:picLocks noChangeAspect="1"/>
          </p:cNvPicPr>
          <p:nvPr/>
        </p:nvPicPr>
        <p:blipFill>
          <a:blip r:embed="rId5"/>
          <a:stretch>
            <a:fillRect/>
          </a:stretch>
        </p:blipFill>
        <p:spPr>
          <a:xfrm>
            <a:off x="4714877" y="3500438"/>
            <a:ext cx="4286280" cy="3357562"/>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4.png"/>
          <p:cNvPicPr>
            <a:picLocks noGrp="1" noChangeAspect="1"/>
          </p:cNvPicPr>
          <p:nvPr>
            <p:ph idx="1"/>
          </p:nvPr>
        </p:nvPicPr>
        <p:blipFill>
          <a:blip r:embed="rId2"/>
          <a:stretch>
            <a:fillRect/>
          </a:stretch>
        </p:blipFill>
        <p:spPr>
          <a:xfrm>
            <a:off x="142844" y="142852"/>
            <a:ext cx="4429156" cy="3286147"/>
          </a:xfrm>
        </p:spPr>
      </p:pic>
      <p:pic>
        <p:nvPicPr>
          <p:cNvPr id="5" name="Picture 4" descr="75.png"/>
          <p:cNvPicPr>
            <a:picLocks noChangeAspect="1"/>
          </p:cNvPicPr>
          <p:nvPr/>
        </p:nvPicPr>
        <p:blipFill>
          <a:blip r:embed="rId3"/>
          <a:stretch>
            <a:fillRect/>
          </a:stretch>
        </p:blipFill>
        <p:spPr>
          <a:xfrm>
            <a:off x="4572000" y="142852"/>
            <a:ext cx="4572000" cy="3357586"/>
          </a:xfrm>
          <a:prstGeom prst="rect">
            <a:avLst/>
          </a:prstGeom>
        </p:spPr>
      </p:pic>
      <p:sp>
        <p:nvSpPr>
          <p:cNvPr id="7" name="TextBox 6"/>
          <p:cNvSpPr txBox="1"/>
          <p:nvPr/>
        </p:nvSpPr>
        <p:spPr>
          <a:xfrm>
            <a:off x="857224" y="3857628"/>
            <a:ext cx="7643866" cy="1754326"/>
          </a:xfrm>
          <a:prstGeom prst="rect">
            <a:avLst/>
          </a:prstGeom>
          <a:noFill/>
        </p:spPr>
        <p:txBody>
          <a:bodyPr wrap="square" rtlCol="0">
            <a:spAutoFit/>
          </a:bodyPr>
          <a:lstStyle/>
          <a:p>
            <a:pPr algn="just">
              <a:buFont typeface="Arial" pitchFamily="34" charset="0"/>
              <a:buChar char="•"/>
            </a:pPr>
            <a:r>
              <a:rPr lang="en-US" dirty="0" smtClean="0"/>
              <a:t>Widow are spending more on wines than any other marital status.</a:t>
            </a:r>
          </a:p>
          <a:p>
            <a:pPr algn="just">
              <a:buFont typeface="Arial" pitchFamily="34" charset="0"/>
              <a:buChar char="•"/>
            </a:pPr>
            <a:r>
              <a:rPr lang="en-US" dirty="0" smtClean="0"/>
              <a:t>While there is no much difference on spending by different marital status on fruits, meat ,fish and gold products.</a:t>
            </a:r>
          </a:p>
          <a:p>
            <a:pPr algn="just">
              <a:buFont typeface="Arial" pitchFamily="34" charset="0"/>
              <a:buChar char="•"/>
            </a:pPr>
            <a:r>
              <a:rPr lang="en-US" dirty="0" smtClean="0"/>
              <a:t> For sweets, again widow are spending more.</a:t>
            </a:r>
          </a:p>
          <a:p>
            <a:pPr algn="just">
              <a:buFont typeface="Arial" pitchFamily="34" charset="0"/>
              <a:buChar char="•"/>
            </a:pPr>
            <a:endParaRPr lang="en-US" dirty="0" smtClean="0"/>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6.png"/>
          <p:cNvPicPr>
            <a:picLocks noGrp="1" noChangeAspect="1"/>
          </p:cNvPicPr>
          <p:nvPr>
            <p:ph idx="1"/>
          </p:nvPr>
        </p:nvPicPr>
        <p:blipFill>
          <a:blip r:embed="rId2"/>
          <a:stretch>
            <a:fillRect/>
          </a:stretch>
        </p:blipFill>
        <p:spPr>
          <a:xfrm>
            <a:off x="142844" y="142852"/>
            <a:ext cx="4500594" cy="3071834"/>
          </a:xfrm>
        </p:spPr>
      </p:pic>
      <p:pic>
        <p:nvPicPr>
          <p:cNvPr id="5" name="Picture 4" descr="77.png"/>
          <p:cNvPicPr>
            <a:picLocks noChangeAspect="1"/>
          </p:cNvPicPr>
          <p:nvPr/>
        </p:nvPicPr>
        <p:blipFill>
          <a:blip r:embed="rId3"/>
          <a:stretch>
            <a:fillRect/>
          </a:stretch>
        </p:blipFill>
        <p:spPr>
          <a:xfrm>
            <a:off x="4643438" y="142852"/>
            <a:ext cx="4500562" cy="3143272"/>
          </a:xfrm>
          <a:prstGeom prst="rect">
            <a:avLst/>
          </a:prstGeom>
        </p:spPr>
      </p:pic>
      <p:pic>
        <p:nvPicPr>
          <p:cNvPr id="6" name="Picture 5" descr="78.png"/>
          <p:cNvPicPr>
            <a:picLocks noChangeAspect="1"/>
          </p:cNvPicPr>
          <p:nvPr/>
        </p:nvPicPr>
        <p:blipFill>
          <a:blip r:embed="rId4"/>
          <a:stretch>
            <a:fillRect/>
          </a:stretch>
        </p:blipFill>
        <p:spPr>
          <a:xfrm>
            <a:off x="142844" y="3286124"/>
            <a:ext cx="4572032" cy="3571876"/>
          </a:xfrm>
          <a:prstGeom prst="rect">
            <a:avLst/>
          </a:prstGeom>
        </p:spPr>
      </p:pic>
      <p:pic>
        <p:nvPicPr>
          <p:cNvPr id="7" name="Picture 6" descr="79.png"/>
          <p:cNvPicPr>
            <a:picLocks noChangeAspect="1"/>
          </p:cNvPicPr>
          <p:nvPr/>
        </p:nvPicPr>
        <p:blipFill>
          <a:blip r:embed="rId5"/>
          <a:stretch>
            <a:fillRect/>
          </a:stretch>
        </p:blipFill>
        <p:spPr>
          <a:xfrm>
            <a:off x="4714876" y="3286124"/>
            <a:ext cx="4429125" cy="348329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00042"/>
            <a:ext cx="8229600" cy="439718"/>
          </a:xfrm>
        </p:spPr>
        <p:txBody>
          <a:bodyPr>
            <a:normAutofit fontScale="90000"/>
          </a:bodyPr>
          <a:lstStyle/>
          <a:p>
            <a:r>
              <a:rPr lang="en-IN" b="1" dirty="0" smtClean="0"/>
              <a:t>Attributes</a:t>
            </a:r>
            <a:r>
              <a:rPr lang="en-US" dirty="0" smtClean="0"/>
              <a:t/>
            </a:r>
            <a:br>
              <a:rPr lang="en-US" dirty="0" smtClean="0"/>
            </a:br>
            <a:endParaRPr lang="en-US" dirty="0"/>
          </a:p>
        </p:txBody>
      </p:sp>
      <p:sp>
        <p:nvSpPr>
          <p:cNvPr id="3" name="Content Placeholder 2"/>
          <p:cNvSpPr>
            <a:spLocks noGrp="1"/>
          </p:cNvSpPr>
          <p:nvPr>
            <p:ph idx="1"/>
          </p:nvPr>
        </p:nvSpPr>
        <p:spPr>
          <a:xfrm>
            <a:off x="571472" y="928670"/>
            <a:ext cx="8229600" cy="4525963"/>
          </a:xfrm>
        </p:spPr>
        <p:txBody>
          <a:bodyPr>
            <a:noAutofit/>
          </a:bodyPr>
          <a:lstStyle/>
          <a:p>
            <a:pPr fontAlgn="base"/>
            <a:r>
              <a:rPr lang="en-IN" sz="2000" b="1" dirty="0" smtClean="0"/>
              <a:t>People</a:t>
            </a:r>
            <a:endParaRPr lang="en-US" sz="2000" dirty="0"/>
          </a:p>
          <a:p>
            <a:pPr lvl="0" fontAlgn="base"/>
            <a:r>
              <a:rPr lang="en-IN" sz="2000" dirty="0"/>
              <a:t>ID: Customer's unique identifier</a:t>
            </a:r>
            <a:endParaRPr lang="en-US" sz="2000" dirty="0"/>
          </a:p>
          <a:p>
            <a:pPr lvl="0" fontAlgn="base"/>
            <a:r>
              <a:rPr lang="en-IN" sz="2000" dirty="0" err="1"/>
              <a:t>Year_Birth</a:t>
            </a:r>
            <a:r>
              <a:rPr lang="en-IN" sz="2000" dirty="0"/>
              <a:t>: Customer's birth year</a:t>
            </a:r>
            <a:endParaRPr lang="en-US" sz="2000" dirty="0"/>
          </a:p>
          <a:p>
            <a:pPr lvl="0" fontAlgn="base"/>
            <a:r>
              <a:rPr lang="en-IN" sz="2000" dirty="0"/>
              <a:t>Education: Customer's education level</a:t>
            </a:r>
            <a:endParaRPr lang="en-US" sz="2000" dirty="0"/>
          </a:p>
          <a:p>
            <a:pPr lvl="0" fontAlgn="base"/>
            <a:r>
              <a:rPr lang="en-IN" sz="2000" dirty="0" err="1"/>
              <a:t>Marital_Status</a:t>
            </a:r>
            <a:r>
              <a:rPr lang="en-IN" sz="2000" dirty="0"/>
              <a:t>: Customer's marital status</a:t>
            </a:r>
            <a:endParaRPr lang="en-US" sz="2000" dirty="0"/>
          </a:p>
          <a:p>
            <a:pPr lvl="0" fontAlgn="base"/>
            <a:r>
              <a:rPr lang="en-IN" sz="2000" dirty="0"/>
              <a:t>Income: Customer's yearly household income</a:t>
            </a:r>
            <a:endParaRPr lang="en-US" sz="2000" dirty="0"/>
          </a:p>
          <a:p>
            <a:pPr lvl="0" fontAlgn="base"/>
            <a:r>
              <a:rPr lang="en-IN" sz="2000" dirty="0" err="1"/>
              <a:t>Kidhome</a:t>
            </a:r>
            <a:r>
              <a:rPr lang="en-IN" sz="2000" dirty="0"/>
              <a:t>: Number of children in customer's household</a:t>
            </a:r>
            <a:endParaRPr lang="en-US" sz="2000" dirty="0"/>
          </a:p>
          <a:p>
            <a:pPr lvl="0" fontAlgn="base"/>
            <a:r>
              <a:rPr lang="en-IN" sz="2000" dirty="0" err="1"/>
              <a:t>Teenhome</a:t>
            </a:r>
            <a:r>
              <a:rPr lang="en-IN" sz="2000" dirty="0"/>
              <a:t>: Number of teenagers in customer's household</a:t>
            </a:r>
            <a:endParaRPr lang="en-US" sz="2000" dirty="0"/>
          </a:p>
          <a:p>
            <a:pPr lvl="0" fontAlgn="base"/>
            <a:r>
              <a:rPr lang="en-IN" sz="2000" dirty="0" err="1"/>
              <a:t>Dt_Customer</a:t>
            </a:r>
            <a:r>
              <a:rPr lang="en-IN" sz="2000" dirty="0"/>
              <a:t>: Date of customer's </a:t>
            </a:r>
            <a:r>
              <a:rPr lang="en-IN" sz="2000" dirty="0" err="1"/>
              <a:t>enrollment</a:t>
            </a:r>
            <a:r>
              <a:rPr lang="en-IN" sz="2000" dirty="0"/>
              <a:t> with the company</a:t>
            </a:r>
            <a:endParaRPr lang="en-US" sz="2000" dirty="0"/>
          </a:p>
          <a:p>
            <a:pPr lvl="0" fontAlgn="base"/>
            <a:r>
              <a:rPr lang="en-IN" sz="2000" dirty="0" err="1"/>
              <a:t>Recency</a:t>
            </a:r>
            <a:r>
              <a:rPr lang="en-IN" sz="2000" dirty="0"/>
              <a:t>: Number of days since customer's last purchase</a:t>
            </a:r>
            <a:endParaRPr lang="en-US" sz="2000" dirty="0"/>
          </a:p>
          <a:p>
            <a:pPr lvl="0" fontAlgn="base"/>
            <a:r>
              <a:rPr lang="en-IN" sz="2000" dirty="0"/>
              <a:t>Complain: 1 if the customer complained in the last 2 years, 0 otherwise</a:t>
            </a:r>
            <a:endParaRPr lang="en-US" sz="2000" dirty="0"/>
          </a:p>
          <a:p>
            <a:endParaRPr lang="en-US" sz="2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80.png"/>
          <p:cNvPicPr>
            <a:picLocks noGrp="1" noChangeAspect="1"/>
          </p:cNvPicPr>
          <p:nvPr>
            <p:ph idx="1"/>
          </p:nvPr>
        </p:nvPicPr>
        <p:blipFill>
          <a:blip r:embed="rId2"/>
          <a:stretch>
            <a:fillRect/>
          </a:stretch>
        </p:blipFill>
        <p:spPr>
          <a:xfrm>
            <a:off x="142844" y="0"/>
            <a:ext cx="4357718" cy="3143248"/>
          </a:xfrm>
        </p:spPr>
      </p:pic>
      <p:pic>
        <p:nvPicPr>
          <p:cNvPr id="5" name="Picture 4" descr="81.png"/>
          <p:cNvPicPr>
            <a:picLocks noChangeAspect="1"/>
          </p:cNvPicPr>
          <p:nvPr/>
        </p:nvPicPr>
        <p:blipFill>
          <a:blip r:embed="rId3"/>
          <a:stretch>
            <a:fillRect/>
          </a:stretch>
        </p:blipFill>
        <p:spPr>
          <a:xfrm>
            <a:off x="4572000" y="0"/>
            <a:ext cx="4572000" cy="3071810"/>
          </a:xfrm>
          <a:prstGeom prst="rect">
            <a:avLst/>
          </a:prstGeom>
        </p:spPr>
      </p:pic>
      <p:sp>
        <p:nvSpPr>
          <p:cNvPr id="7" name="TextBox 6"/>
          <p:cNvSpPr txBox="1"/>
          <p:nvPr/>
        </p:nvSpPr>
        <p:spPr>
          <a:xfrm>
            <a:off x="357158" y="3500438"/>
            <a:ext cx="8215370" cy="2862322"/>
          </a:xfrm>
          <a:prstGeom prst="rect">
            <a:avLst/>
          </a:prstGeom>
          <a:noFill/>
        </p:spPr>
        <p:txBody>
          <a:bodyPr wrap="square" rtlCol="0">
            <a:spAutoFit/>
          </a:bodyPr>
          <a:lstStyle/>
          <a:p>
            <a:pPr algn="just">
              <a:buFont typeface="Arial" pitchFamily="34" charset="0"/>
              <a:buChar char="•"/>
            </a:pPr>
            <a:r>
              <a:rPr lang="en-IN" dirty="0" smtClean="0"/>
              <a:t>Number of purchases made with a discount is equal among customers with different educational level.. Hence, all customers are willing to buy products when offered them wit discount.</a:t>
            </a:r>
          </a:p>
          <a:p>
            <a:pPr algn="just">
              <a:buFont typeface="Arial" pitchFamily="34" charset="0"/>
              <a:buChar char="•"/>
            </a:pPr>
            <a:r>
              <a:rPr lang="en-IN" dirty="0" smtClean="0"/>
              <a:t> Customers with graduation level of education are purchasing more at first campaign. Which means they are easier to convince for purchasing of goods.</a:t>
            </a:r>
          </a:p>
          <a:p>
            <a:pPr algn="just">
              <a:buFont typeface="Arial" pitchFamily="34" charset="0"/>
              <a:buChar char="•"/>
            </a:pPr>
            <a:r>
              <a:rPr lang="en-US" dirty="0" smtClean="0"/>
              <a:t>The purchasing of goods at different campaign numbers varies  with different educational level.</a:t>
            </a:r>
          </a:p>
          <a:p>
            <a:pPr algn="just">
              <a:buFont typeface="Arial" pitchFamily="34" charset="0"/>
              <a:buChar char="•"/>
            </a:pPr>
            <a:r>
              <a:rPr lang="en-US" dirty="0" smtClean="0"/>
              <a:t>At 5</a:t>
            </a:r>
            <a:r>
              <a:rPr lang="en-US" baseline="30000" dirty="0" smtClean="0"/>
              <a:t>th</a:t>
            </a:r>
            <a:r>
              <a:rPr lang="en-US" dirty="0" smtClean="0"/>
              <a:t> campaign, there seems that all customers have almost equal response of purchasing the products. Hence, all customers must be targeted with equal importance even at last number of campaign.</a:t>
            </a:r>
            <a:endParaRPr lang="en-IN"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88.pn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89.png"/>
          <p:cNvPicPr>
            <a:picLocks noGrp="1" noChangeAspect="1"/>
          </p:cNvPicPr>
          <p:nvPr>
            <p:ph idx="1"/>
          </p:nvPr>
        </p:nvPicPr>
        <p:blipFill>
          <a:blip r:embed="rId2"/>
          <a:stretch>
            <a:fillRect/>
          </a:stretch>
        </p:blipFill>
        <p:spPr>
          <a:xfrm>
            <a:off x="500034" y="285728"/>
            <a:ext cx="8229600" cy="4668205"/>
          </a:xfrm>
        </p:spPr>
      </p:pic>
      <p:sp>
        <p:nvSpPr>
          <p:cNvPr id="5" name="TextBox 4"/>
          <p:cNvSpPr txBox="1"/>
          <p:nvPr/>
        </p:nvSpPr>
        <p:spPr>
          <a:xfrm>
            <a:off x="857224" y="5072074"/>
            <a:ext cx="6286544" cy="1200329"/>
          </a:xfrm>
          <a:prstGeom prst="rect">
            <a:avLst/>
          </a:prstGeom>
          <a:noFill/>
        </p:spPr>
        <p:txBody>
          <a:bodyPr wrap="square" rtlCol="0">
            <a:spAutoFit/>
          </a:bodyPr>
          <a:lstStyle/>
          <a:p>
            <a:r>
              <a:rPr lang="en-US" b="1" dirty="0" smtClean="0"/>
              <a:t>Insights:</a:t>
            </a:r>
            <a:endParaRPr lang="en-US" dirty="0" smtClean="0"/>
          </a:p>
          <a:p>
            <a:r>
              <a:rPr lang="en-US" dirty="0" smtClean="0"/>
              <a:t>We will use </a:t>
            </a:r>
            <a:r>
              <a:rPr lang="en-US" b="1" dirty="0" smtClean="0"/>
              <a:t>k = 4</a:t>
            </a:r>
            <a:r>
              <a:rPr lang="en-US" dirty="0" smtClean="0"/>
              <a:t>, thus there will be </a:t>
            </a:r>
            <a:r>
              <a:rPr lang="en-US" b="1" dirty="0" smtClean="0"/>
              <a:t>four clusters</a:t>
            </a:r>
            <a:r>
              <a:rPr lang="en-US" dirty="0" smtClean="0"/>
              <a:t> in our dataset.</a:t>
            </a:r>
          </a:p>
          <a:p>
            <a:r>
              <a:rPr lang="en-US" dirty="0" smtClean="0"/>
              <a:t>We will use </a:t>
            </a:r>
            <a:r>
              <a:rPr lang="en-US" b="1" dirty="0" err="1" smtClean="0"/>
              <a:t>KMeans</a:t>
            </a:r>
            <a:r>
              <a:rPr lang="en-US" b="1" dirty="0" smtClean="0"/>
              <a:t> Algorithm</a:t>
            </a:r>
            <a:r>
              <a:rPr lang="en-US" dirty="0" smtClean="0"/>
              <a:t> for clustering.</a:t>
            </a: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90.png"/>
          <p:cNvPicPr>
            <a:picLocks noGrp="1" noChangeAspect="1"/>
          </p:cNvPicPr>
          <p:nvPr>
            <p:ph idx="1"/>
          </p:nvPr>
        </p:nvPicPr>
        <p:blipFill>
          <a:blip r:embed="rId2"/>
          <a:stretch>
            <a:fillRect/>
          </a:stretch>
        </p:blipFill>
        <p:spPr>
          <a:xfrm>
            <a:off x="0" y="0"/>
            <a:ext cx="9144000" cy="664371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91.png"/>
          <p:cNvPicPr>
            <a:picLocks noGrp="1" noChangeAspect="1"/>
          </p:cNvPicPr>
          <p:nvPr>
            <p:ph idx="1"/>
          </p:nvPr>
        </p:nvPicPr>
        <p:blipFill>
          <a:blip r:embed="rId2"/>
          <a:stretch>
            <a:fillRect/>
          </a:stretch>
        </p:blipFill>
        <p:spPr>
          <a:xfrm>
            <a:off x="0" y="142852"/>
            <a:ext cx="9144000" cy="5089992"/>
          </a:xfrm>
        </p:spPr>
      </p:pic>
      <p:sp>
        <p:nvSpPr>
          <p:cNvPr id="5" name="TextBox 4"/>
          <p:cNvSpPr txBox="1"/>
          <p:nvPr/>
        </p:nvSpPr>
        <p:spPr>
          <a:xfrm>
            <a:off x="1000100" y="5072074"/>
            <a:ext cx="5572164" cy="1477328"/>
          </a:xfrm>
          <a:prstGeom prst="rect">
            <a:avLst/>
          </a:prstGeom>
          <a:noFill/>
        </p:spPr>
        <p:txBody>
          <a:bodyPr wrap="square" rtlCol="0">
            <a:spAutoFit/>
          </a:bodyPr>
          <a:lstStyle/>
          <a:p>
            <a:r>
              <a:rPr lang="en-US" b="1" dirty="0" smtClean="0"/>
              <a:t>Insights:</a:t>
            </a:r>
            <a:endParaRPr lang="en-US" dirty="0" smtClean="0"/>
          </a:p>
          <a:p>
            <a:r>
              <a:rPr lang="en-US" dirty="0" smtClean="0"/>
              <a:t>Cluster 0 has the highest amount of 603customers.</a:t>
            </a:r>
          </a:p>
          <a:p>
            <a:r>
              <a:rPr lang="en-US" dirty="0" smtClean="0"/>
              <a:t>Cluster 1 has 511 customers.</a:t>
            </a:r>
          </a:p>
          <a:p>
            <a:r>
              <a:rPr lang="en-US" dirty="0" smtClean="0"/>
              <a:t>Cluster 2 has 582 customers.</a:t>
            </a:r>
          </a:p>
          <a:p>
            <a:r>
              <a:rPr lang="en-US" dirty="0" smtClean="0"/>
              <a:t>Cluster 3 has 540 customers.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92.png"/>
          <p:cNvPicPr>
            <a:picLocks noGrp="1" noChangeAspect="1"/>
          </p:cNvPicPr>
          <p:nvPr>
            <p:ph idx="1"/>
          </p:nvPr>
        </p:nvPicPr>
        <p:blipFill>
          <a:blip r:embed="rId2"/>
          <a:stretch>
            <a:fillRect/>
          </a:stretch>
        </p:blipFill>
        <p:spPr>
          <a:xfrm>
            <a:off x="214282" y="0"/>
            <a:ext cx="8786874" cy="4560787"/>
          </a:xfrm>
        </p:spPr>
      </p:pic>
      <p:sp>
        <p:nvSpPr>
          <p:cNvPr id="5" name="TextBox 4"/>
          <p:cNvSpPr txBox="1"/>
          <p:nvPr/>
        </p:nvSpPr>
        <p:spPr>
          <a:xfrm>
            <a:off x="0" y="4214818"/>
            <a:ext cx="9144000" cy="2862322"/>
          </a:xfrm>
          <a:prstGeom prst="rect">
            <a:avLst/>
          </a:prstGeom>
          <a:noFill/>
        </p:spPr>
        <p:txBody>
          <a:bodyPr wrap="square" rtlCol="0">
            <a:spAutoFit/>
          </a:bodyPr>
          <a:lstStyle/>
          <a:p>
            <a:r>
              <a:rPr lang="en-US" b="1" dirty="0" smtClean="0"/>
              <a:t>Insights:</a:t>
            </a:r>
            <a:endParaRPr lang="en-US" dirty="0" smtClean="0"/>
          </a:p>
          <a:p>
            <a:pPr>
              <a:buFont typeface="Arial" pitchFamily="34" charset="0"/>
              <a:buChar char="•"/>
            </a:pPr>
            <a:r>
              <a:rPr lang="en-US" dirty="0" smtClean="0"/>
              <a:t>Most of the cluster 0 customers income range is in between 5000 to 40000 and spending range is in between 0 to 500.</a:t>
            </a:r>
          </a:p>
          <a:p>
            <a:pPr>
              <a:buFont typeface="Arial" pitchFamily="34" charset="0"/>
              <a:buChar char="•"/>
            </a:pPr>
            <a:r>
              <a:rPr lang="en-US" dirty="0" smtClean="0"/>
              <a:t>Most of the cluster 1 customers income range is in between 65000 to 85000 and spending range is in between 550 to 2000.</a:t>
            </a:r>
          </a:p>
          <a:p>
            <a:pPr>
              <a:buFont typeface="Arial" pitchFamily="34" charset="0"/>
              <a:buChar char="•"/>
            </a:pPr>
            <a:r>
              <a:rPr lang="en-US" dirty="0" smtClean="0"/>
              <a:t>Most of the cluster 2 customers income range is in between 50000 to 80000 and spending range is in between 250 to 1800.</a:t>
            </a:r>
          </a:p>
          <a:p>
            <a:pPr>
              <a:buFont typeface="Arial" pitchFamily="34" charset="0"/>
              <a:buChar char="•"/>
            </a:pPr>
            <a:r>
              <a:rPr lang="en-US" dirty="0" smtClean="0"/>
              <a:t>Most of the cluster 3 customers income range is in between 40000 to 60000 and spending range is in between 0 to 500.</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93.png"/>
          <p:cNvPicPr>
            <a:picLocks noGrp="1" noChangeAspect="1"/>
          </p:cNvPicPr>
          <p:nvPr>
            <p:ph idx="1"/>
          </p:nvPr>
        </p:nvPicPr>
        <p:blipFill>
          <a:blip r:embed="rId2"/>
          <a:stretch>
            <a:fillRect/>
          </a:stretch>
        </p:blipFill>
        <p:spPr>
          <a:xfrm>
            <a:off x="0" y="0"/>
            <a:ext cx="9144000" cy="5143512"/>
          </a:xfrm>
        </p:spPr>
      </p:pic>
      <p:sp>
        <p:nvSpPr>
          <p:cNvPr id="5" name="TextBox 4"/>
          <p:cNvSpPr txBox="1"/>
          <p:nvPr/>
        </p:nvSpPr>
        <p:spPr>
          <a:xfrm>
            <a:off x="142844" y="5000636"/>
            <a:ext cx="9001156" cy="1754326"/>
          </a:xfrm>
          <a:prstGeom prst="rect">
            <a:avLst/>
          </a:prstGeom>
          <a:noFill/>
        </p:spPr>
        <p:txBody>
          <a:bodyPr wrap="square" rtlCol="0">
            <a:spAutoFit/>
          </a:bodyPr>
          <a:lstStyle/>
          <a:p>
            <a:r>
              <a:rPr lang="en-US" b="1" dirty="0" smtClean="0"/>
              <a:t>Insights:</a:t>
            </a:r>
            <a:endParaRPr lang="en-US" dirty="0" smtClean="0"/>
          </a:p>
          <a:p>
            <a:r>
              <a:rPr lang="en-US" dirty="0" smtClean="0"/>
              <a:t>Most of the cluster 0 customers spending range is in between 0 to 500.</a:t>
            </a:r>
          </a:p>
          <a:p>
            <a:r>
              <a:rPr lang="en-US" dirty="0" smtClean="0"/>
              <a:t>Most of the cluster 1 customers spending range is in between 550 to 2000.</a:t>
            </a:r>
          </a:p>
          <a:p>
            <a:r>
              <a:rPr lang="en-US" dirty="0" smtClean="0"/>
              <a:t>Most of the cluster 2 customers spending range is in between 250 to 500.</a:t>
            </a:r>
          </a:p>
          <a:p>
            <a:r>
              <a:rPr lang="en-US" dirty="0" smtClean="0"/>
              <a:t>Most of the cluster 3 customers spending range is in between 520 to 2000.</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94.png"/>
          <p:cNvPicPr>
            <a:picLocks noGrp="1" noChangeAspect="1"/>
          </p:cNvPicPr>
          <p:nvPr>
            <p:ph idx="1"/>
          </p:nvPr>
        </p:nvPicPr>
        <p:blipFill>
          <a:blip r:embed="rId2"/>
          <a:stretch>
            <a:fillRect/>
          </a:stretch>
        </p:blipFill>
        <p:spPr>
          <a:xfrm>
            <a:off x="0" y="0"/>
            <a:ext cx="9144000" cy="4143380"/>
          </a:xfrm>
        </p:spPr>
      </p:pic>
      <p:sp>
        <p:nvSpPr>
          <p:cNvPr id="5" name="TextBox 4"/>
          <p:cNvSpPr txBox="1"/>
          <p:nvPr/>
        </p:nvSpPr>
        <p:spPr>
          <a:xfrm>
            <a:off x="0" y="4143380"/>
            <a:ext cx="9144000" cy="2862322"/>
          </a:xfrm>
          <a:prstGeom prst="rect">
            <a:avLst/>
          </a:prstGeom>
          <a:noFill/>
        </p:spPr>
        <p:txBody>
          <a:bodyPr wrap="square" rtlCol="0">
            <a:spAutoFit/>
          </a:bodyPr>
          <a:lstStyle/>
          <a:p>
            <a:r>
              <a:rPr lang="en-US" b="1" dirty="0" smtClean="0"/>
              <a:t>Insights:</a:t>
            </a:r>
            <a:endParaRPr lang="en-US" dirty="0" smtClean="0"/>
          </a:p>
          <a:p>
            <a:pPr>
              <a:buFont typeface="Arial" pitchFamily="34" charset="0"/>
              <a:buChar char="•"/>
            </a:pPr>
            <a:r>
              <a:rPr lang="en-US" dirty="0" smtClean="0"/>
              <a:t>560 customers of cluster 0, 282 customers of cluster 1, 531 customers of cluster 2 and 411 customers of cluster 3 have not accepted any promotions yet.</a:t>
            </a:r>
          </a:p>
          <a:p>
            <a:pPr>
              <a:buFont typeface="Arial" pitchFamily="34" charset="0"/>
              <a:buChar char="•"/>
            </a:pPr>
            <a:r>
              <a:rPr lang="en-US" dirty="0" smtClean="0"/>
              <a:t>52 customers of cluster 0, 125 customers of cluster 1, 47 customers of cluster 2 and 100 customers of cluster 3 have accepted only one promotions yet.</a:t>
            </a:r>
          </a:p>
          <a:p>
            <a:pPr>
              <a:buFont typeface="Arial" pitchFamily="34" charset="0"/>
              <a:buChar char="•"/>
            </a:pPr>
            <a:r>
              <a:rPr lang="en-US" dirty="0" smtClean="0"/>
              <a:t>1 customer of cluster 0, 56 customers of cluster 1, 4 customers of cluster 2 and 22 customers of cluster 3 have accepted two promotions.</a:t>
            </a:r>
          </a:p>
          <a:p>
            <a:pPr>
              <a:buFont typeface="Arial" pitchFamily="34" charset="0"/>
              <a:buChar char="•"/>
            </a:pPr>
            <a:r>
              <a:rPr lang="en-US" dirty="0" smtClean="0"/>
              <a:t>Only 37customers of cluster 1 and 7 customers of cluster 3 have accepted three promotions.</a:t>
            </a:r>
          </a:p>
          <a:p>
            <a:pPr>
              <a:buFont typeface="Arial" pitchFamily="34" charset="0"/>
              <a:buChar char="•"/>
            </a:pPr>
            <a:r>
              <a:rPr lang="en-US" dirty="0" smtClean="0"/>
              <a:t>Only 11 customers of cluster 1 have accepted Four promotions.</a:t>
            </a: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95.png"/>
          <p:cNvPicPr>
            <a:picLocks noGrp="1" noChangeAspect="1"/>
          </p:cNvPicPr>
          <p:nvPr>
            <p:ph idx="1"/>
          </p:nvPr>
        </p:nvPicPr>
        <p:blipFill>
          <a:blip r:embed="rId2"/>
          <a:stretch>
            <a:fillRect/>
          </a:stretch>
        </p:blipFill>
        <p:spPr>
          <a:xfrm>
            <a:off x="0" y="0"/>
            <a:ext cx="9144000" cy="5143512"/>
          </a:xfrm>
        </p:spPr>
      </p:pic>
      <p:sp>
        <p:nvSpPr>
          <p:cNvPr id="5" name="TextBox 4"/>
          <p:cNvSpPr txBox="1"/>
          <p:nvPr/>
        </p:nvSpPr>
        <p:spPr>
          <a:xfrm>
            <a:off x="0" y="5103674"/>
            <a:ext cx="8929718" cy="2031325"/>
          </a:xfrm>
          <a:prstGeom prst="rect">
            <a:avLst/>
          </a:prstGeom>
          <a:noFill/>
        </p:spPr>
        <p:txBody>
          <a:bodyPr wrap="square" rtlCol="0">
            <a:spAutoFit/>
          </a:bodyPr>
          <a:lstStyle/>
          <a:p>
            <a:r>
              <a:rPr lang="en-US" b="1" dirty="0" smtClean="0"/>
              <a:t>Insights:</a:t>
            </a:r>
            <a:endParaRPr lang="en-US" dirty="0" smtClean="0"/>
          </a:p>
          <a:p>
            <a:pPr>
              <a:buFont typeface="Arial" pitchFamily="34" charset="0"/>
              <a:buChar char="•"/>
            </a:pPr>
            <a:r>
              <a:rPr lang="en-US" dirty="0" smtClean="0"/>
              <a:t>Most of the customers of cluster 0 have completed purchases using discount 1 times.</a:t>
            </a:r>
          </a:p>
          <a:p>
            <a:pPr>
              <a:buFont typeface="Arial" pitchFamily="34" charset="0"/>
              <a:buChar char="•"/>
            </a:pPr>
            <a:r>
              <a:rPr lang="en-US" dirty="0" smtClean="0"/>
              <a:t>Most of the customers of cluster 1 have completed purchases using discount either 1/2 times.</a:t>
            </a:r>
          </a:p>
          <a:p>
            <a:pPr>
              <a:buFont typeface="Arial" pitchFamily="34" charset="0"/>
              <a:buChar char="•"/>
            </a:pPr>
            <a:r>
              <a:rPr lang="en-US" dirty="0" smtClean="0"/>
              <a:t>Most of the customers of cluster 2 have completed purchases using discount 2 to 5 times.</a:t>
            </a:r>
          </a:p>
          <a:p>
            <a:pPr>
              <a:buFont typeface="Arial" pitchFamily="34" charset="0"/>
              <a:buChar char="•"/>
            </a:pPr>
            <a:r>
              <a:rPr lang="en-US" dirty="0" smtClean="0"/>
              <a:t>Most of the customers of cluster 3 have completed purchases using discount 1 to 4 times.</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96.png"/>
          <p:cNvPicPr>
            <a:picLocks noGrp="1" noChangeAspect="1"/>
          </p:cNvPicPr>
          <p:nvPr>
            <p:ph idx="1"/>
          </p:nvPr>
        </p:nvPicPr>
        <p:blipFill>
          <a:blip r:embed="rId2"/>
          <a:stretch>
            <a:fillRect/>
          </a:stretch>
        </p:blipFill>
        <p:spPr>
          <a:xfrm>
            <a:off x="0" y="0"/>
            <a:ext cx="9144000" cy="4169931"/>
          </a:xfrm>
        </p:spPr>
      </p:pic>
      <p:sp>
        <p:nvSpPr>
          <p:cNvPr id="5" name="TextBox 4"/>
          <p:cNvSpPr txBox="1"/>
          <p:nvPr/>
        </p:nvSpPr>
        <p:spPr>
          <a:xfrm>
            <a:off x="214282" y="4214818"/>
            <a:ext cx="8715404" cy="2862322"/>
          </a:xfrm>
          <a:prstGeom prst="rect">
            <a:avLst/>
          </a:prstGeom>
          <a:noFill/>
        </p:spPr>
        <p:txBody>
          <a:bodyPr wrap="square" rtlCol="0">
            <a:spAutoFit/>
          </a:bodyPr>
          <a:lstStyle/>
          <a:p>
            <a:r>
              <a:rPr lang="en-US" b="1" dirty="0" smtClean="0"/>
              <a:t>Insights:</a:t>
            </a:r>
            <a:endParaRPr lang="en-US" dirty="0" smtClean="0"/>
          </a:p>
          <a:p>
            <a:pPr>
              <a:buFont typeface="Arial" pitchFamily="34" charset="0"/>
              <a:buChar char="•"/>
            </a:pPr>
            <a:r>
              <a:rPr lang="en-US" dirty="0" smtClean="0"/>
              <a:t>Customers of cluster 0 either have one child or don't have any. Their spending range is in between 0 to 500.</a:t>
            </a:r>
          </a:p>
          <a:p>
            <a:pPr>
              <a:buFont typeface="Arial" pitchFamily="34" charset="0"/>
              <a:buChar char="•"/>
            </a:pPr>
            <a:r>
              <a:rPr lang="en-US" dirty="0" smtClean="0"/>
              <a:t>Most of the customers of cluster 1 don't have any child, only a few have one. Their spending range is in between 550 to 2000.</a:t>
            </a:r>
          </a:p>
          <a:p>
            <a:pPr>
              <a:buFont typeface="Arial" pitchFamily="34" charset="0"/>
              <a:buChar char="•"/>
            </a:pPr>
            <a:r>
              <a:rPr lang="en-US" dirty="0" smtClean="0"/>
              <a:t>Most of the customers of cluster 2 have one child, some have two. Their spending range is in between 250 to 1800.</a:t>
            </a:r>
          </a:p>
          <a:p>
            <a:pPr>
              <a:buFont typeface="Arial" pitchFamily="34" charset="0"/>
              <a:buChar char="•"/>
            </a:pPr>
            <a:r>
              <a:rPr lang="en-US" dirty="0" smtClean="0"/>
              <a:t>Most of the customers of cluster 3 have two child, some have one and very few have three. Their spending range is in between 0 to 500.</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42852"/>
            <a:ext cx="8572560" cy="6215106"/>
          </a:xfrm>
        </p:spPr>
        <p:txBody>
          <a:bodyPr>
            <a:noAutofit/>
          </a:bodyPr>
          <a:lstStyle/>
          <a:p>
            <a:pPr fontAlgn="base"/>
            <a:r>
              <a:rPr lang="en-IN" sz="2000" b="1" dirty="0" smtClean="0"/>
              <a:t>Products</a:t>
            </a:r>
            <a:endParaRPr lang="en-US" sz="2000" dirty="0" smtClean="0"/>
          </a:p>
          <a:p>
            <a:pPr lvl="0" fontAlgn="base"/>
            <a:r>
              <a:rPr lang="en-IN" sz="2000" dirty="0" err="1" smtClean="0"/>
              <a:t>MntWines</a:t>
            </a:r>
            <a:r>
              <a:rPr lang="en-IN" sz="2000" dirty="0" smtClean="0"/>
              <a:t>: Amount spent on wine in last 2 years</a:t>
            </a:r>
            <a:endParaRPr lang="en-US" sz="2000" dirty="0" smtClean="0"/>
          </a:p>
          <a:p>
            <a:pPr lvl="0" fontAlgn="base"/>
            <a:r>
              <a:rPr lang="en-IN" sz="2000" dirty="0" err="1" smtClean="0"/>
              <a:t>MntFruits</a:t>
            </a:r>
            <a:r>
              <a:rPr lang="en-IN" sz="2000" dirty="0" smtClean="0"/>
              <a:t>: Amount spent on fruits in last 2 years</a:t>
            </a:r>
            <a:endParaRPr lang="en-US" sz="2000" dirty="0" smtClean="0"/>
          </a:p>
          <a:p>
            <a:pPr lvl="0" fontAlgn="base"/>
            <a:r>
              <a:rPr lang="en-IN" sz="2000" dirty="0" err="1" smtClean="0"/>
              <a:t>MntMeatProducts</a:t>
            </a:r>
            <a:r>
              <a:rPr lang="en-IN" sz="2000" dirty="0" smtClean="0"/>
              <a:t>: Amount spent on meat in last 2 years</a:t>
            </a:r>
            <a:endParaRPr lang="en-US" sz="2000" dirty="0" smtClean="0"/>
          </a:p>
          <a:p>
            <a:pPr lvl="0" fontAlgn="base"/>
            <a:r>
              <a:rPr lang="en-IN" sz="2000" dirty="0" err="1" smtClean="0"/>
              <a:t>MntFishProducts</a:t>
            </a:r>
            <a:r>
              <a:rPr lang="en-IN" sz="2000" dirty="0" smtClean="0"/>
              <a:t>: Amount spent on fish in last 2 years</a:t>
            </a:r>
            <a:endParaRPr lang="en-US" sz="2000" dirty="0" smtClean="0"/>
          </a:p>
          <a:p>
            <a:pPr lvl="0" fontAlgn="base"/>
            <a:r>
              <a:rPr lang="en-IN" sz="2000" dirty="0" err="1" smtClean="0"/>
              <a:t>MntSweetProducts</a:t>
            </a:r>
            <a:r>
              <a:rPr lang="en-IN" sz="2000" dirty="0" smtClean="0"/>
              <a:t>: Amount spent on sweets in last 2 years</a:t>
            </a:r>
            <a:endParaRPr lang="en-US" sz="2000" dirty="0" smtClean="0"/>
          </a:p>
          <a:p>
            <a:pPr lvl="0" fontAlgn="base"/>
            <a:r>
              <a:rPr lang="en-IN" sz="2000" dirty="0" err="1" smtClean="0"/>
              <a:t>MntGoldProds</a:t>
            </a:r>
            <a:r>
              <a:rPr lang="en-IN" sz="2000" dirty="0" smtClean="0"/>
              <a:t>: Amount spent on gold in last 2 years.</a:t>
            </a:r>
          </a:p>
          <a:p>
            <a:pPr lvl="0" fontAlgn="base"/>
            <a:endParaRPr lang="en-IN" sz="2000" dirty="0"/>
          </a:p>
          <a:p>
            <a:pPr fontAlgn="base"/>
            <a:r>
              <a:rPr lang="en-IN" sz="2000" b="1" dirty="0" smtClean="0"/>
              <a:t>Promotion</a:t>
            </a:r>
            <a:endParaRPr lang="en-US" sz="2000" dirty="0" smtClean="0"/>
          </a:p>
          <a:p>
            <a:pPr lvl="0" fontAlgn="base"/>
            <a:r>
              <a:rPr lang="en-IN" sz="2000" dirty="0" err="1" smtClean="0"/>
              <a:t>NumDealsPurchases</a:t>
            </a:r>
            <a:r>
              <a:rPr lang="en-IN" sz="2000" dirty="0" smtClean="0"/>
              <a:t>: Number of purchases made with a discount</a:t>
            </a:r>
            <a:endParaRPr lang="en-US" sz="2000" dirty="0" smtClean="0"/>
          </a:p>
          <a:p>
            <a:pPr lvl="0" fontAlgn="base"/>
            <a:r>
              <a:rPr lang="en-IN" sz="2000" dirty="0" smtClean="0"/>
              <a:t>AcceptedCmp1: 1 if customer accepted the offer in the 1st campaign, 0 otherwise</a:t>
            </a:r>
            <a:endParaRPr lang="en-US" sz="2000" dirty="0" smtClean="0"/>
          </a:p>
          <a:p>
            <a:pPr lvl="0" fontAlgn="base"/>
            <a:r>
              <a:rPr lang="en-IN" sz="2000" dirty="0" smtClean="0"/>
              <a:t>AcceptedCmp2: 1 if customer accepted the offer in the 2nd campaign, 0 otherwise</a:t>
            </a:r>
            <a:endParaRPr lang="en-US" sz="2000" dirty="0" smtClean="0"/>
          </a:p>
          <a:p>
            <a:pPr lvl="0" fontAlgn="base"/>
            <a:r>
              <a:rPr lang="en-IN" sz="2000" dirty="0" smtClean="0"/>
              <a:t>AcceptedCmp3: 1 if customer accepted the offer in the 3rd campaign, 0 otherwise</a:t>
            </a:r>
            <a:endParaRPr lang="en-US" sz="2000" dirty="0" smtClean="0"/>
          </a:p>
          <a:p>
            <a:pPr lvl="0" fontAlgn="base"/>
            <a:endParaRPr lang="en-US" sz="2000" dirty="0" smtClean="0"/>
          </a:p>
          <a:p>
            <a:endParaRPr lang="en-US" sz="2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98.png"/>
          <p:cNvPicPr>
            <a:picLocks noGrp="1" noChangeAspect="1"/>
          </p:cNvPicPr>
          <p:nvPr>
            <p:ph idx="1"/>
          </p:nvPr>
        </p:nvPicPr>
        <p:blipFill>
          <a:blip r:embed="rId2"/>
          <a:stretch>
            <a:fillRect/>
          </a:stretch>
        </p:blipFill>
        <p:spPr>
          <a:xfrm>
            <a:off x="142844" y="0"/>
            <a:ext cx="8858312" cy="4429132"/>
          </a:xfrm>
        </p:spPr>
      </p:pic>
      <p:sp>
        <p:nvSpPr>
          <p:cNvPr id="5" name="TextBox 4"/>
          <p:cNvSpPr txBox="1"/>
          <p:nvPr/>
        </p:nvSpPr>
        <p:spPr>
          <a:xfrm>
            <a:off x="0" y="4143380"/>
            <a:ext cx="9001156" cy="2862322"/>
          </a:xfrm>
          <a:prstGeom prst="rect">
            <a:avLst/>
          </a:prstGeom>
          <a:noFill/>
        </p:spPr>
        <p:txBody>
          <a:bodyPr wrap="square" rtlCol="0">
            <a:spAutoFit/>
          </a:bodyPr>
          <a:lstStyle/>
          <a:p>
            <a:r>
              <a:rPr lang="en-US" b="1" dirty="0" smtClean="0"/>
              <a:t>Insights:</a:t>
            </a:r>
            <a:endParaRPr lang="en-US" dirty="0" smtClean="0"/>
          </a:p>
          <a:p>
            <a:pPr>
              <a:buFont typeface="Arial" pitchFamily="34" charset="0"/>
              <a:buChar char="•"/>
            </a:pPr>
            <a:r>
              <a:rPr lang="en-US" dirty="0" smtClean="0"/>
              <a:t>The customers of cluster 0 are graduate or in postgraduate level or in undergraduate level. Their spending range is in between 0 to 500.</a:t>
            </a:r>
          </a:p>
          <a:p>
            <a:pPr>
              <a:buFont typeface="Arial" pitchFamily="34" charset="0"/>
              <a:buChar char="•"/>
            </a:pPr>
            <a:r>
              <a:rPr lang="en-US" dirty="0" smtClean="0"/>
              <a:t>Most of the customers of cluster 1 are graduate or in postgraduate level. Their spending range is in between 550 to 2000.</a:t>
            </a:r>
          </a:p>
          <a:p>
            <a:pPr>
              <a:buFont typeface="Arial" pitchFamily="34" charset="0"/>
              <a:buChar char="•"/>
            </a:pPr>
            <a:r>
              <a:rPr lang="en-US" dirty="0" smtClean="0"/>
              <a:t>Most of the customers of cluster 2 are graduate and very few in postgraduate level. Their spending range is in between 250 to 1800.</a:t>
            </a:r>
          </a:p>
          <a:p>
            <a:pPr>
              <a:buFont typeface="Arial" pitchFamily="34" charset="0"/>
              <a:buChar char="•"/>
            </a:pPr>
            <a:r>
              <a:rPr lang="en-US" dirty="0" smtClean="0"/>
              <a:t>All the customers of cluster 3 are graduate or in postgraduate level and some are in undergraduate level. Their spending range is in between 0 to 500.</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97.png"/>
          <p:cNvPicPr>
            <a:picLocks noGrp="1" noChangeAspect="1"/>
          </p:cNvPicPr>
          <p:nvPr>
            <p:ph idx="1"/>
          </p:nvPr>
        </p:nvPicPr>
        <p:blipFill>
          <a:blip r:embed="rId2"/>
          <a:stretch>
            <a:fillRect/>
          </a:stretch>
        </p:blipFill>
        <p:spPr>
          <a:xfrm>
            <a:off x="214282" y="142852"/>
            <a:ext cx="8929718" cy="4169931"/>
          </a:xfrm>
        </p:spPr>
      </p:pic>
      <p:sp>
        <p:nvSpPr>
          <p:cNvPr id="5" name="TextBox 4"/>
          <p:cNvSpPr txBox="1"/>
          <p:nvPr/>
        </p:nvSpPr>
        <p:spPr>
          <a:xfrm>
            <a:off x="142844" y="4214818"/>
            <a:ext cx="8858312" cy="2862322"/>
          </a:xfrm>
          <a:prstGeom prst="rect">
            <a:avLst/>
          </a:prstGeom>
          <a:noFill/>
        </p:spPr>
        <p:txBody>
          <a:bodyPr wrap="square" rtlCol="0">
            <a:spAutoFit/>
          </a:bodyPr>
          <a:lstStyle/>
          <a:p>
            <a:r>
              <a:rPr lang="en-US" b="1" dirty="0" smtClean="0"/>
              <a:t>Insights:</a:t>
            </a:r>
            <a:endParaRPr lang="en-US" dirty="0" smtClean="0"/>
          </a:p>
          <a:p>
            <a:r>
              <a:rPr lang="en-US" dirty="0" smtClean="0"/>
              <a:t>Most of the customers of cluster 0 have age range in between 25 to 50. Their spending range is in between 0 to 500.</a:t>
            </a:r>
          </a:p>
          <a:p>
            <a:r>
              <a:rPr lang="en-US" dirty="0" smtClean="0"/>
              <a:t>Most of the customers of cluster 1 have age range in between 30 to 60. Their spending range is in between 550 to 2000.</a:t>
            </a:r>
          </a:p>
          <a:p>
            <a:r>
              <a:rPr lang="en-US" dirty="0" smtClean="0"/>
              <a:t>Most of the customers of cluster 2 have age range in between 35 to 60. Their spending range is in between 250 to 1800.</a:t>
            </a:r>
          </a:p>
          <a:p>
            <a:r>
              <a:rPr lang="en-US" dirty="0" smtClean="0"/>
              <a:t>Most of the customers of cluster 3 have age range in between 40 to 65. Their spending range is in between 0 to 500.</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99.png"/>
          <p:cNvPicPr>
            <a:picLocks noGrp="1" noChangeAspect="1"/>
          </p:cNvPicPr>
          <p:nvPr>
            <p:ph idx="1"/>
          </p:nvPr>
        </p:nvPicPr>
        <p:blipFill>
          <a:blip r:embed="rId2"/>
          <a:stretch>
            <a:fillRect/>
          </a:stretch>
        </p:blipFill>
        <p:spPr>
          <a:xfrm>
            <a:off x="0" y="0"/>
            <a:ext cx="9144000" cy="4169931"/>
          </a:xfrm>
        </p:spPr>
      </p:pic>
      <p:sp>
        <p:nvSpPr>
          <p:cNvPr id="6" name="Rectangle 5"/>
          <p:cNvSpPr/>
          <p:nvPr/>
        </p:nvSpPr>
        <p:spPr>
          <a:xfrm>
            <a:off x="142844" y="4000504"/>
            <a:ext cx="8715404" cy="2585323"/>
          </a:xfrm>
          <a:prstGeom prst="rect">
            <a:avLst/>
          </a:prstGeom>
        </p:spPr>
        <p:txBody>
          <a:bodyPr wrap="square">
            <a:spAutoFit/>
          </a:bodyPr>
          <a:lstStyle/>
          <a:p>
            <a:r>
              <a:rPr lang="en-US" b="1" dirty="0" smtClean="0"/>
              <a:t>Insights:</a:t>
            </a:r>
            <a:endParaRPr lang="en-US" dirty="0" smtClean="0"/>
          </a:p>
          <a:p>
            <a:pPr>
              <a:buFont typeface="Arial" pitchFamily="34" charset="0"/>
              <a:buChar char="•"/>
            </a:pPr>
            <a:r>
              <a:rPr lang="en-US" dirty="0" smtClean="0"/>
              <a:t>Most of the customers of cluster 0 are married and very few are unmarried. Their spending range is in between 0 to 500.</a:t>
            </a:r>
          </a:p>
          <a:p>
            <a:pPr>
              <a:buFont typeface="Arial" pitchFamily="34" charset="0"/>
              <a:buChar char="•"/>
            </a:pPr>
            <a:r>
              <a:rPr lang="en-US" dirty="0" smtClean="0"/>
              <a:t>Most of the customers of cluster 1 are married. Their spending range is in between 550 to 2000.</a:t>
            </a:r>
          </a:p>
          <a:p>
            <a:pPr>
              <a:buFont typeface="Arial" pitchFamily="34" charset="0"/>
              <a:buChar char="•"/>
            </a:pPr>
            <a:r>
              <a:rPr lang="en-US" dirty="0" smtClean="0"/>
              <a:t>Most of the customers of cluster 2 are married. Their spending range is in between 250 to 1800.</a:t>
            </a:r>
          </a:p>
          <a:p>
            <a:pPr>
              <a:buFont typeface="Arial" pitchFamily="34" charset="0"/>
              <a:buChar char="•"/>
            </a:pPr>
            <a:r>
              <a:rPr lang="en-US" dirty="0" smtClean="0"/>
              <a:t>Some customers of cluster 3 are married and some are unmarried. Their spending range is in between 0 to 500.</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00.png"/>
          <p:cNvPicPr>
            <a:picLocks noGrp="1" noChangeAspect="1"/>
          </p:cNvPicPr>
          <p:nvPr>
            <p:ph idx="1"/>
          </p:nvPr>
        </p:nvPicPr>
        <p:blipFill>
          <a:blip r:embed="rId2"/>
          <a:stretch>
            <a:fillRect/>
          </a:stretch>
        </p:blipFill>
        <p:spPr>
          <a:xfrm>
            <a:off x="142844" y="142852"/>
            <a:ext cx="8786874" cy="4169931"/>
          </a:xfrm>
        </p:spPr>
      </p:pic>
      <p:sp>
        <p:nvSpPr>
          <p:cNvPr id="5" name="TextBox 4"/>
          <p:cNvSpPr txBox="1"/>
          <p:nvPr/>
        </p:nvSpPr>
        <p:spPr>
          <a:xfrm>
            <a:off x="0" y="4643446"/>
            <a:ext cx="9144000" cy="2031325"/>
          </a:xfrm>
          <a:prstGeom prst="rect">
            <a:avLst/>
          </a:prstGeom>
          <a:noFill/>
        </p:spPr>
        <p:txBody>
          <a:bodyPr wrap="square" rtlCol="0">
            <a:spAutoFit/>
          </a:bodyPr>
          <a:lstStyle/>
          <a:p>
            <a:r>
              <a:rPr lang="en-US" b="1" dirty="0" smtClean="0"/>
              <a:t>Insights:</a:t>
            </a:r>
            <a:endParaRPr lang="en-US" dirty="0" smtClean="0"/>
          </a:p>
          <a:p>
            <a:pPr>
              <a:buFont typeface="Arial" pitchFamily="34" charset="0"/>
              <a:buChar char="•"/>
            </a:pPr>
            <a:r>
              <a:rPr lang="en-US" dirty="0" smtClean="0"/>
              <a:t>Most of the customers of cluster 0 are parents and very few are not parents. Their spending range is in between 0 to 500.</a:t>
            </a:r>
          </a:p>
          <a:p>
            <a:pPr>
              <a:buFont typeface="Arial" pitchFamily="34" charset="0"/>
              <a:buChar char="•"/>
            </a:pPr>
            <a:r>
              <a:rPr lang="en-US" dirty="0" smtClean="0"/>
              <a:t>All the customers of cluster 1 are not parents. Their spending range is in between 550 to 2000.</a:t>
            </a:r>
          </a:p>
          <a:p>
            <a:pPr>
              <a:buFont typeface="Arial" pitchFamily="34" charset="0"/>
              <a:buChar char="•"/>
            </a:pPr>
            <a:r>
              <a:rPr lang="en-US" dirty="0" smtClean="0"/>
              <a:t>All the customers of cluster 2 are parents. Their spending range is in between 250 to 1800.</a:t>
            </a:r>
          </a:p>
          <a:p>
            <a:pPr>
              <a:buFont typeface="Arial" pitchFamily="34" charset="0"/>
              <a:buChar char="•"/>
            </a:pPr>
            <a:r>
              <a:rPr lang="en-US" dirty="0" smtClean="0"/>
              <a:t>All the customers of cluster 3 are parents. Their spending range is in between 0 to 500.</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01.png"/>
          <p:cNvPicPr>
            <a:picLocks noGrp="1" noChangeAspect="1"/>
          </p:cNvPicPr>
          <p:nvPr>
            <p:ph idx="1"/>
          </p:nvPr>
        </p:nvPicPr>
        <p:blipFill>
          <a:blip r:embed="rId2"/>
          <a:stretch>
            <a:fillRect/>
          </a:stretch>
        </p:blipFill>
        <p:spPr>
          <a:xfrm>
            <a:off x="0" y="0"/>
            <a:ext cx="9001156" cy="4169931"/>
          </a:xfrm>
        </p:spPr>
      </p:pic>
      <p:sp>
        <p:nvSpPr>
          <p:cNvPr id="5" name="TextBox 4"/>
          <p:cNvSpPr txBox="1"/>
          <p:nvPr/>
        </p:nvSpPr>
        <p:spPr>
          <a:xfrm>
            <a:off x="0" y="3995678"/>
            <a:ext cx="9001156" cy="2862322"/>
          </a:xfrm>
          <a:prstGeom prst="rect">
            <a:avLst/>
          </a:prstGeom>
          <a:noFill/>
        </p:spPr>
        <p:txBody>
          <a:bodyPr wrap="square" rtlCol="0">
            <a:spAutoFit/>
          </a:bodyPr>
          <a:lstStyle/>
          <a:p>
            <a:r>
              <a:rPr lang="en-US" b="1" dirty="0" smtClean="0"/>
              <a:t>Insights:</a:t>
            </a:r>
            <a:endParaRPr lang="en-US" dirty="0" smtClean="0"/>
          </a:p>
          <a:p>
            <a:pPr>
              <a:buFont typeface="Arial" pitchFamily="34" charset="0"/>
              <a:buChar char="•"/>
            </a:pPr>
            <a:r>
              <a:rPr lang="en-US" dirty="0" smtClean="0"/>
              <a:t>Most of the customers of cluster 0 are customer for 300 to 900 days. Their spending range is in between 0 to 500.</a:t>
            </a:r>
          </a:p>
          <a:p>
            <a:pPr>
              <a:buFont typeface="Arial" pitchFamily="34" charset="0"/>
              <a:buChar char="•"/>
            </a:pPr>
            <a:r>
              <a:rPr lang="en-US" dirty="0" smtClean="0"/>
              <a:t>Most of the customers of cluster 1 are customer for 250 to 750 days. Their spending range is in between 550 to 2000.</a:t>
            </a:r>
          </a:p>
          <a:p>
            <a:pPr>
              <a:buFont typeface="Arial" pitchFamily="34" charset="0"/>
              <a:buChar char="•"/>
            </a:pPr>
            <a:r>
              <a:rPr lang="en-US" dirty="0" smtClean="0"/>
              <a:t>Most of the customers of cluster 2 are customer for 400 to 800 days. Their spending range is in between 250 to 1800.</a:t>
            </a:r>
          </a:p>
          <a:p>
            <a:pPr>
              <a:buFont typeface="Arial" pitchFamily="34" charset="0"/>
              <a:buChar char="•"/>
            </a:pPr>
            <a:r>
              <a:rPr lang="en-US" dirty="0" smtClean="0"/>
              <a:t>Most of the customers of cluster 3 are customer for 150 to 650 days. Their spending range is in between 0 to 500.</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Customer's Cluster Profiling</a:t>
            </a:r>
            <a:endParaRPr lang="en-US" b="1" u="sng" dirty="0"/>
          </a:p>
        </p:txBody>
      </p:sp>
      <p:sp>
        <p:nvSpPr>
          <p:cNvPr id="3" name="Content Placeholder 2"/>
          <p:cNvSpPr>
            <a:spLocks noGrp="1"/>
          </p:cNvSpPr>
          <p:nvPr>
            <p:ph idx="1"/>
          </p:nvPr>
        </p:nvSpPr>
        <p:spPr>
          <a:xfrm>
            <a:off x="214282" y="1600200"/>
            <a:ext cx="9072626" cy="5043510"/>
          </a:xfrm>
        </p:spPr>
        <p:txBody>
          <a:bodyPr>
            <a:normAutofit fontScale="92500" lnSpcReduction="20000"/>
          </a:bodyPr>
          <a:lstStyle/>
          <a:p>
            <a:r>
              <a:rPr lang="en-US" b="1" dirty="0" smtClean="0"/>
              <a:t>Cluster 0</a:t>
            </a:r>
          </a:p>
          <a:p>
            <a:r>
              <a:rPr lang="en-US" dirty="0" smtClean="0"/>
              <a:t> Income range is in between 5000 to 40000 and spending range is in between 0 to 500.</a:t>
            </a:r>
          </a:p>
          <a:p>
            <a:r>
              <a:rPr lang="en-US" dirty="0" smtClean="0"/>
              <a:t>Age range in between 25 to 50.</a:t>
            </a:r>
          </a:p>
          <a:p>
            <a:r>
              <a:rPr lang="en-US" dirty="0" smtClean="0"/>
              <a:t>From any educational level</a:t>
            </a:r>
          </a:p>
          <a:p>
            <a:r>
              <a:rPr lang="en-US" dirty="0" smtClean="0"/>
              <a:t>Can be married and unmarried as well</a:t>
            </a:r>
          </a:p>
          <a:p>
            <a:r>
              <a:rPr lang="en-US" dirty="0" smtClean="0"/>
              <a:t>Most of them are parents</a:t>
            </a:r>
          </a:p>
          <a:p>
            <a:r>
              <a:rPr lang="en-US" dirty="0" smtClean="0"/>
              <a:t>Some have one child</a:t>
            </a:r>
          </a:p>
          <a:p>
            <a:r>
              <a:rPr lang="en-US" dirty="0" smtClean="0"/>
              <a:t>Customer for at least 300 days</a:t>
            </a:r>
          </a:p>
          <a:p>
            <a:r>
              <a:rPr lang="en-US" dirty="0" smtClean="0"/>
              <a:t>Promotion acceptance is rare</a:t>
            </a:r>
          </a:p>
          <a:p>
            <a:r>
              <a:rPr lang="en-US" dirty="0" smtClean="0"/>
              <a:t>Very few complete purchases using discounts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642918"/>
            <a:ext cx="8929718" cy="4900634"/>
          </a:xfrm>
        </p:spPr>
        <p:txBody>
          <a:bodyPr>
            <a:normAutofit fontScale="85000" lnSpcReduction="20000"/>
          </a:bodyPr>
          <a:lstStyle/>
          <a:p>
            <a:r>
              <a:rPr lang="en-US" b="1" dirty="0" smtClean="0"/>
              <a:t>Cluster 1</a:t>
            </a:r>
          </a:p>
          <a:p>
            <a:r>
              <a:rPr lang="en-US" dirty="0" smtClean="0"/>
              <a:t>Income range is in between 65000 to 85000 and spending range is in between 550 to 2000.</a:t>
            </a:r>
          </a:p>
          <a:p>
            <a:r>
              <a:rPr lang="en-US" dirty="0" smtClean="0"/>
              <a:t>Age range in between 30 to 60</a:t>
            </a:r>
          </a:p>
          <a:p>
            <a:r>
              <a:rPr lang="en-US" dirty="0" smtClean="0"/>
              <a:t>Almost all have completed graduation.</a:t>
            </a:r>
          </a:p>
          <a:p>
            <a:r>
              <a:rPr lang="en-US" dirty="0" smtClean="0"/>
              <a:t>Most of them are married.</a:t>
            </a:r>
          </a:p>
          <a:p>
            <a:r>
              <a:rPr lang="en-US" dirty="0" smtClean="0"/>
              <a:t>They are not parents.</a:t>
            </a:r>
          </a:p>
          <a:p>
            <a:r>
              <a:rPr lang="en-US" dirty="0" smtClean="0"/>
              <a:t>Have no child.</a:t>
            </a:r>
          </a:p>
          <a:p>
            <a:r>
              <a:rPr lang="en-US" dirty="0" smtClean="0"/>
              <a:t>Customer for at least 250 days.</a:t>
            </a:r>
          </a:p>
          <a:p>
            <a:r>
              <a:rPr lang="en-US" dirty="0" smtClean="0"/>
              <a:t>Promotion acceptance ratio is 0.5.</a:t>
            </a:r>
          </a:p>
          <a:p>
            <a:r>
              <a:rPr lang="en-US" dirty="0" smtClean="0"/>
              <a:t>Completing purchases using discounts are rare</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dirty="0" smtClean="0"/>
              <a:t>Cluster 2</a:t>
            </a:r>
          </a:p>
          <a:p>
            <a:r>
              <a:rPr lang="en-US" dirty="0" smtClean="0"/>
              <a:t>Income range is in between 50000 to 80000 and spending range is in between 250 to 1800.</a:t>
            </a:r>
          </a:p>
          <a:p>
            <a:r>
              <a:rPr lang="en-US" dirty="0" smtClean="0"/>
              <a:t>Age range in between 35 to 60.</a:t>
            </a:r>
          </a:p>
          <a:p>
            <a:r>
              <a:rPr lang="en-US" dirty="0" smtClean="0"/>
              <a:t>Almost all have completed graduation.</a:t>
            </a:r>
          </a:p>
          <a:p>
            <a:r>
              <a:rPr lang="en-US" dirty="0" smtClean="0"/>
              <a:t>Most of them are married.</a:t>
            </a:r>
          </a:p>
          <a:p>
            <a:r>
              <a:rPr lang="en-US" dirty="0" smtClean="0"/>
              <a:t>They are parents.</a:t>
            </a:r>
          </a:p>
          <a:p>
            <a:r>
              <a:rPr lang="en-US" dirty="0" smtClean="0"/>
              <a:t>All have children, most have one child.</a:t>
            </a:r>
          </a:p>
          <a:p>
            <a:r>
              <a:rPr lang="en-US" dirty="0" smtClean="0"/>
              <a:t>Customer for at least 400 days.</a:t>
            </a:r>
          </a:p>
          <a:p>
            <a:r>
              <a:rPr lang="en-US" dirty="0" smtClean="0"/>
              <a:t>Promotion acceptance ratio is poor.</a:t>
            </a:r>
          </a:p>
          <a:p>
            <a:r>
              <a:rPr lang="en-US" dirty="0" smtClean="0"/>
              <a:t>Highly interested in completing purchases using discounts</a:t>
            </a:r>
            <a:br>
              <a:rPr lang="en-US" dirty="0" smtClean="0"/>
            </a:br>
            <a:endParaRPr lang="en-US" b="1" dirty="0" smtClean="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14282" y="1600200"/>
            <a:ext cx="8929718" cy="4525963"/>
          </a:xfrm>
        </p:spPr>
        <p:txBody>
          <a:bodyPr>
            <a:normAutofit fontScale="85000" lnSpcReduction="20000"/>
          </a:bodyPr>
          <a:lstStyle/>
          <a:p>
            <a:r>
              <a:rPr lang="en-US" b="1" dirty="0" smtClean="0"/>
              <a:t>Cluster 3</a:t>
            </a:r>
          </a:p>
          <a:p>
            <a:r>
              <a:rPr lang="en-US" dirty="0" smtClean="0"/>
              <a:t>Income range is in between 40000 to 60000 and spending range is in between 0 to 500.</a:t>
            </a:r>
          </a:p>
          <a:p>
            <a:r>
              <a:rPr lang="en-US" dirty="0" smtClean="0"/>
              <a:t>Age range in between 40 to 65.</a:t>
            </a:r>
          </a:p>
          <a:p>
            <a:r>
              <a:rPr lang="en-US" dirty="0" smtClean="0"/>
              <a:t>Almost all have completed graduation.</a:t>
            </a:r>
          </a:p>
          <a:p>
            <a:r>
              <a:rPr lang="en-US" dirty="0" smtClean="0"/>
              <a:t>Can be married and unmarried as well.</a:t>
            </a:r>
          </a:p>
          <a:p>
            <a:r>
              <a:rPr lang="en-US" dirty="0" smtClean="0"/>
              <a:t>They are parents.</a:t>
            </a:r>
          </a:p>
          <a:p>
            <a:r>
              <a:rPr lang="en-US" dirty="0" smtClean="0"/>
              <a:t>All have children, most have two children.</a:t>
            </a:r>
          </a:p>
          <a:p>
            <a:r>
              <a:rPr lang="en-US" dirty="0" smtClean="0"/>
              <a:t>Customer for at least 150 days.</a:t>
            </a:r>
          </a:p>
          <a:p>
            <a:r>
              <a:rPr lang="en-US" dirty="0" smtClean="0"/>
              <a:t>Promotion acceptance is rare.</a:t>
            </a:r>
          </a:p>
          <a:p>
            <a:r>
              <a:rPr lang="en-US" dirty="0" smtClean="0"/>
              <a:t>Highly interested in completing purchases using discounts</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Model Building</a:t>
            </a:r>
            <a:endParaRPr lang="en-US" b="1" u="sng" dirty="0"/>
          </a:p>
        </p:txBody>
      </p:sp>
      <p:sp>
        <p:nvSpPr>
          <p:cNvPr id="5" name="Content Placeholder 4"/>
          <p:cNvSpPr>
            <a:spLocks noGrp="1"/>
          </p:cNvSpPr>
          <p:nvPr>
            <p:ph idx="1"/>
          </p:nvPr>
        </p:nvSpPr>
        <p:spPr/>
        <p:txBody>
          <a:bodyPr/>
          <a:lstStyle/>
          <a:p>
            <a:pPr marL="514350" indent="-514350">
              <a:buAutoNum type="arabicParenR"/>
            </a:pPr>
            <a:r>
              <a:rPr lang="en-IN" dirty="0" smtClean="0"/>
              <a:t>Decision Tree</a:t>
            </a:r>
          </a:p>
          <a:p>
            <a:pPr marL="514350" indent="-514350">
              <a:buAutoNum type="arabicParenR"/>
            </a:pPr>
            <a:r>
              <a:rPr lang="en-US" dirty="0" smtClean="0"/>
              <a:t>Random Forest</a:t>
            </a:r>
          </a:p>
          <a:p>
            <a:pPr marL="514350" indent="-514350">
              <a:buAutoNum type="arabicParenR"/>
            </a:pPr>
            <a:r>
              <a:rPr lang="en-US" dirty="0" smtClean="0"/>
              <a:t>Gradient Boosting</a:t>
            </a:r>
          </a:p>
          <a:p>
            <a:pPr marL="514350" indent="-514350">
              <a:buAutoNum type="arabicParenR"/>
            </a:pPr>
            <a:r>
              <a:rPr lang="en-US" dirty="0" smtClean="0"/>
              <a:t>Naive </a:t>
            </a:r>
            <a:r>
              <a:rPr lang="en-US" dirty="0" err="1" smtClean="0"/>
              <a:t>Bayes</a:t>
            </a:r>
            <a:endParaRPr lang="en-US" dirty="0" smtClean="0"/>
          </a:p>
          <a:p>
            <a:pPr marL="514350" indent="-514350">
              <a:buAutoNum type="arabicParenR"/>
            </a:pPr>
            <a:r>
              <a:rPr lang="en-US" dirty="0" smtClean="0"/>
              <a:t>K-Nearest Neighbors</a:t>
            </a:r>
          </a:p>
          <a:p>
            <a:pPr marL="514350" indent="-514350">
              <a:buAutoNum type="arabicParenR"/>
            </a:pPr>
            <a:r>
              <a:rPr lang="en-US" dirty="0" smtClean="0"/>
              <a:t>SVM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428604"/>
            <a:ext cx="8786874" cy="5786478"/>
          </a:xfrm>
        </p:spPr>
        <p:txBody>
          <a:bodyPr>
            <a:noAutofit/>
          </a:bodyPr>
          <a:lstStyle/>
          <a:p>
            <a:pPr fontAlgn="base"/>
            <a:endParaRPr lang="en-IN" sz="2000" b="1" dirty="0" smtClean="0"/>
          </a:p>
          <a:p>
            <a:pPr lvl="0" fontAlgn="base"/>
            <a:r>
              <a:rPr lang="en-IN" sz="2000" dirty="0" smtClean="0"/>
              <a:t>AcceptedCmp4: 1 if customer accepted the offer in the 4th campaign, 0 otherwise</a:t>
            </a:r>
            <a:endParaRPr lang="en-US" sz="2000" dirty="0" smtClean="0"/>
          </a:p>
          <a:p>
            <a:pPr lvl="0" fontAlgn="base"/>
            <a:r>
              <a:rPr lang="en-IN" sz="2000" dirty="0" smtClean="0"/>
              <a:t>AcceptedCmp5: 1 if customer accepted the offer in the 5th campaign, 0 otherwise</a:t>
            </a:r>
            <a:endParaRPr lang="en-US" sz="2000" dirty="0" smtClean="0"/>
          </a:p>
          <a:p>
            <a:pPr lvl="0" fontAlgn="base"/>
            <a:r>
              <a:rPr lang="en-IN" sz="2000" dirty="0" smtClean="0"/>
              <a:t>Response: 1 if customer accepted the offer in the last campaign, 0 otherwise</a:t>
            </a:r>
            <a:endParaRPr lang="en-US" sz="2000" dirty="0" smtClean="0"/>
          </a:p>
          <a:p>
            <a:pPr fontAlgn="base">
              <a:buNone/>
            </a:pPr>
            <a:endParaRPr lang="en-IN" sz="2000" b="1" dirty="0"/>
          </a:p>
          <a:p>
            <a:pPr fontAlgn="base"/>
            <a:endParaRPr lang="en-IN" sz="2000" b="1" dirty="0" smtClean="0"/>
          </a:p>
          <a:p>
            <a:pPr fontAlgn="base"/>
            <a:r>
              <a:rPr lang="en-IN" sz="2000" b="1" dirty="0" smtClean="0"/>
              <a:t>Place</a:t>
            </a:r>
            <a:endParaRPr lang="en-US" sz="2000" dirty="0" smtClean="0"/>
          </a:p>
          <a:p>
            <a:pPr lvl="0" fontAlgn="base"/>
            <a:r>
              <a:rPr lang="en-IN" sz="2000" dirty="0" err="1" smtClean="0"/>
              <a:t>NumWebPurchases</a:t>
            </a:r>
            <a:r>
              <a:rPr lang="en-IN" sz="2000" dirty="0" smtClean="0"/>
              <a:t>: Number of purchases made through the company’s website</a:t>
            </a:r>
            <a:endParaRPr lang="en-US" sz="2000" dirty="0" smtClean="0"/>
          </a:p>
          <a:p>
            <a:pPr lvl="0" fontAlgn="base"/>
            <a:r>
              <a:rPr lang="en-IN" sz="2000" dirty="0" err="1" smtClean="0"/>
              <a:t>NumCatalogPurchases</a:t>
            </a:r>
            <a:r>
              <a:rPr lang="en-IN" sz="2000" dirty="0" smtClean="0"/>
              <a:t>: Number of purchases made using a catalogue</a:t>
            </a:r>
            <a:endParaRPr lang="en-US" sz="2000" dirty="0" smtClean="0"/>
          </a:p>
          <a:p>
            <a:pPr lvl="0" fontAlgn="base"/>
            <a:r>
              <a:rPr lang="en-IN" sz="2000" dirty="0" err="1" smtClean="0"/>
              <a:t>NumStorePurchases</a:t>
            </a:r>
            <a:r>
              <a:rPr lang="en-IN" sz="2000" dirty="0" smtClean="0"/>
              <a:t>: Number of purchases made directly in stores</a:t>
            </a:r>
            <a:endParaRPr lang="en-US" sz="2000" dirty="0" smtClean="0"/>
          </a:p>
          <a:p>
            <a:pPr lvl="0" fontAlgn="base"/>
            <a:r>
              <a:rPr lang="en-IN" sz="2000" dirty="0" err="1" smtClean="0"/>
              <a:t>NumWebVisitsMonth</a:t>
            </a:r>
            <a:r>
              <a:rPr lang="en-IN" sz="2000" dirty="0" smtClean="0"/>
              <a:t>: Number of visits to company’s website in the last month</a:t>
            </a:r>
            <a:endParaRPr lang="en-US" sz="2000" dirty="0" smtClean="0"/>
          </a:p>
          <a:p>
            <a:endParaRPr lang="en-US" sz="20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u="sng" dirty="0" smtClean="0"/>
              <a:t>1) Decision Tree</a:t>
            </a:r>
            <a:r>
              <a:rPr lang="en-IN" dirty="0" smtClean="0"/>
              <a:t/>
            </a:r>
            <a:br>
              <a:rPr lang="en-IN" dirty="0" smtClean="0"/>
            </a:br>
            <a:endParaRPr lang="en-US" dirty="0"/>
          </a:p>
        </p:txBody>
      </p:sp>
      <p:pic>
        <p:nvPicPr>
          <p:cNvPr id="4" name="Content Placeholder 3" descr="102.png"/>
          <p:cNvPicPr>
            <a:picLocks noGrp="1" noChangeAspect="1"/>
          </p:cNvPicPr>
          <p:nvPr>
            <p:ph idx="1"/>
          </p:nvPr>
        </p:nvPicPr>
        <p:blipFill>
          <a:blip r:embed="rId2"/>
          <a:stretch>
            <a:fillRect/>
          </a:stretch>
        </p:blipFill>
        <p:spPr>
          <a:xfrm>
            <a:off x="285720" y="1000108"/>
            <a:ext cx="8643998" cy="5643602"/>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104.png"/>
          <p:cNvPicPr>
            <a:picLocks noGrp="1" noChangeAspect="1"/>
          </p:cNvPicPr>
          <p:nvPr>
            <p:ph idx="1"/>
          </p:nvPr>
        </p:nvPicPr>
        <p:blipFill>
          <a:blip r:embed="rId2"/>
          <a:stretch>
            <a:fillRect/>
          </a:stretch>
        </p:blipFill>
        <p:spPr>
          <a:xfrm>
            <a:off x="428596" y="500042"/>
            <a:ext cx="8143932" cy="5214974"/>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u="sng" dirty="0" smtClean="0"/>
              <a:t>2) </a:t>
            </a:r>
            <a:r>
              <a:rPr lang="en-US" b="1" u="sng" dirty="0" smtClean="0"/>
              <a:t>Random Forest</a:t>
            </a:r>
            <a:br>
              <a:rPr lang="en-US" b="1" u="sng" dirty="0" smtClean="0"/>
            </a:br>
            <a:endParaRPr lang="en-US" b="1" u="sng" dirty="0"/>
          </a:p>
        </p:txBody>
      </p:sp>
      <p:pic>
        <p:nvPicPr>
          <p:cNvPr id="4" name="Content Placeholder 3" descr="105.png"/>
          <p:cNvPicPr>
            <a:picLocks noGrp="1" noChangeAspect="1"/>
          </p:cNvPicPr>
          <p:nvPr>
            <p:ph idx="1"/>
          </p:nvPr>
        </p:nvPicPr>
        <p:blipFill>
          <a:blip r:embed="rId2"/>
          <a:stretch>
            <a:fillRect/>
          </a:stretch>
        </p:blipFill>
        <p:spPr>
          <a:xfrm>
            <a:off x="500034" y="1428736"/>
            <a:ext cx="8215370" cy="5072098"/>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3) Gradient Boosting</a:t>
            </a:r>
            <a:r>
              <a:rPr lang="en-US" dirty="0" smtClean="0"/>
              <a:t/>
            </a:r>
            <a:br>
              <a:rPr lang="en-US" dirty="0" smtClean="0"/>
            </a:br>
            <a:endParaRPr lang="en-US" dirty="0"/>
          </a:p>
        </p:txBody>
      </p:sp>
      <p:pic>
        <p:nvPicPr>
          <p:cNvPr id="4" name="Content Placeholder 3" descr="106.png"/>
          <p:cNvPicPr>
            <a:picLocks noGrp="1" noChangeAspect="1"/>
          </p:cNvPicPr>
          <p:nvPr>
            <p:ph idx="1"/>
          </p:nvPr>
        </p:nvPicPr>
        <p:blipFill>
          <a:blip r:embed="rId2"/>
          <a:stretch>
            <a:fillRect/>
          </a:stretch>
        </p:blipFill>
        <p:spPr>
          <a:xfrm>
            <a:off x="500034" y="1071546"/>
            <a:ext cx="8501122" cy="5286412"/>
          </a:xfr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u="sng" dirty="0" smtClean="0"/>
              <a:t>4) </a:t>
            </a:r>
            <a:r>
              <a:rPr lang="en-US" b="1" u="sng" dirty="0" smtClean="0"/>
              <a:t>Naive </a:t>
            </a:r>
            <a:r>
              <a:rPr lang="en-US" b="1" u="sng" dirty="0" err="1" smtClean="0"/>
              <a:t>Bayes</a:t>
            </a:r>
            <a:r>
              <a:rPr lang="en-US" b="1" u="sng" dirty="0" smtClean="0"/>
              <a:t/>
            </a:r>
            <a:br>
              <a:rPr lang="en-US" b="1" u="sng" dirty="0" smtClean="0"/>
            </a:br>
            <a:endParaRPr lang="en-US" b="1" u="sng" dirty="0"/>
          </a:p>
        </p:txBody>
      </p:sp>
      <p:pic>
        <p:nvPicPr>
          <p:cNvPr id="4" name="Content Placeholder 3" descr="107a.png"/>
          <p:cNvPicPr>
            <a:picLocks noGrp="1" noChangeAspect="1"/>
          </p:cNvPicPr>
          <p:nvPr>
            <p:ph idx="1"/>
          </p:nvPr>
        </p:nvPicPr>
        <p:blipFill>
          <a:blip r:embed="rId2"/>
          <a:stretch>
            <a:fillRect/>
          </a:stretch>
        </p:blipFill>
        <p:spPr>
          <a:xfrm>
            <a:off x="142844" y="928670"/>
            <a:ext cx="9001156" cy="2428892"/>
          </a:xfrm>
        </p:spPr>
      </p:pic>
      <p:pic>
        <p:nvPicPr>
          <p:cNvPr id="5" name="Picture 4" descr="107b.png"/>
          <p:cNvPicPr>
            <a:picLocks noChangeAspect="1"/>
          </p:cNvPicPr>
          <p:nvPr/>
        </p:nvPicPr>
        <p:blipFill>
          <a:blip r:embed="rId3"/>
          <a:stretch>
            <a:fillRect/>
          </a:stretch>
        </p:blipFill>
        <p:spPr>
          <a:xfrm>
            <a:off x="0" y="3743021"/>
            <a:ext cx="9929850" cy="3114979"/>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u="sng" dirty="0" smtClean="0"/>
              <a:t>5) </a:t>
            </a:r>
            <a:r>
              <a:rPr lang="en-US" b="1" u="sng" dirty="0" smtClean="0"/>
              <a:t>K-Nearest Neighbors</a:t>
            </a:r>
            <a:br>
              <a:rPr lang="en-US" b="1" u="sng" dirty="0" smtClean="0"/>
            </a:br>
            <a:endParaRPr lang="en-US" b="1" u="sng" dirty="0"/>
          </a:p>
        </p:txBody>
      </p:sp>
      <p:pic>
        <p:nvPicPr>
          <p:cNvPr id="4" name="Content Placeholder 3" descr="108.png"/>
          <p:cNvPicPr>
            <a:picLocks noGrp="1" noChangeAspect="1"/>
          </p:cNvPicPr>
          <p:nvPr>
            <p:ph idx="1"/>
          </p:nvPr>
        </p:nvPicPr>
        <p:blipFill>
          <a:blip r:embed="rId2"/>
          <a:stretch>
            <a:fillRect/>
          </a:stretch>
        </p:blipFill>
        <p:spPr>
          <a:xfrm>
            <a:off x="0" y="1000108"/>
            <a:ext cx="9144000" cy="5857892"/>
          </a:xfr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900"/>
            <a:ext cx="8229600" cy="1143000"/>
          </a:xfrm>
        </p:spPr>
        <p:txBody>
          <a:bodyPr/>
          <a:lstStyle/>
          <a:p>
            <a:r>
              <a:rPr lang="en-IN" b="1" u="sng" dirty="0" smtClean="0"/>
              <a:t>6) </a:t>
            </a:r>
            <a:r>
              <a:rPr lang="en-US" b="1" u="sng" dirty="0" smtClean="0"/>
              <a:t>SVM</a:t>
            </a:r>
            <a:endParaRPr lang="en-US" b="1" u="sng" dirty="0"/>
          </a:p>
        </p:txBody>
      </p:sp>
      <p:pic>
        <p:nvPicPr>
          <p:cNvPr id="5" name="Content Placeholder 4" descr="109a.png"/>
          <p:cNvPicPr>
            <a:picLocks noGrp="1" noChangeAspect="1"/>
          </p:cNvPicPr>
          <p:nvPr>
            <p:ph idx="1"/>
          </p:nvPr>
        </p:nvPicPr>
        <p:blipFill>
          <a:blip r:embed="rId2"/>
          <a:stretch>
            <a:fillRect/>
          </a:stretch>
        </p:blipFill>
        <p:spPr>
          <a:xfrm>
            <a:off x="0" y="857232"/>
            <a:ext cx="5643570" cy="3124471"/>
          </a:xfrm>
        </p:spPr>
      </p:pic>
      <p:pic>
        <p:nvPicPr>
          <p:cNvPr id="6" name="Picture 5" descr="109b.png"/>
          <p:cNvPicPr>
            <a:picLocks noChangeAspect="1"/>
          </p:cNvPicPr>
          <p:nvPr/>
        </p:nvPicPr>
        <p:blipFill>
          <a:blip r:embed="rId3"/>
          <a:stretch>
            <a:fillRect/>
          </a:stretch>
        </p:blipFill>
        <p:spPr>
          <a:xfrm>
            <a:off x="4714876" y="785794"/>
            <a:ext cx="5072098" cy="3215919"/>
          </a:xfrm>
          <a:prstGeom prst="rect">
            <a:avLst/>
          </a:prstGeom>
        </p:spPr>
      </p:pic>
      <p:pic>
        <p:nvPicPr>
          <p:cNvPr id="7" name="Picture 6" descr="109c.png"/>
          <p:cNvPicPr>
            <a:picLocks noChangeAspect="1"/>
          </p:cNvPicPr>
          <p:nvPr/>
        </p:nvPicPr>
        <p:blipFill>
          <a:blip r:embed="rId4"/>
          <a:stretch>
            <a:fillRect/>
          </a:stretch>
        </p:blipFill>
        <p:spPr>
          <a:xfrm>
            <a:off x="0" y="4286256"/>
            <a:ext cx="9429784" cy="2571744"/>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Model 	Evaluation</a:t>
            </a:r>
            <a:endParaRPr lang="en-US" dirty="0"/>
          </a:p>
        </p:txBody>
      </p:sp>
      <p:pic>
        <p:nvPicPr>
          <p:cNvPr id="4" name="Content Placeholder 3" descr="110.png"/>
          <p:cNvPicPr>
            <a:picLocks noGrp="1" noChangeAspect="1"/>
          </p:cNvPicPr>
          <p:nvPr>
            <p:ph idx="1"/>
          </p:nvPr>
        </p:nvPicPr>
        <p:blipFill>
          <a:blip r:embed="rId2"/>
          <a:stretch>
            <a:fillRect/>
          </a:stretch>
        </p:blipFill>
        <p:spPr>
          <a:xfrm>
            <a:off x="285720" y="1643050"/>
            <a:ext cx="8143932" cy="5072098"/>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11.png"/>
          <p:cNvPicPr>
            <a:picLocks noGrp="1" noChangeAspect="1"/>
          </p:cNvPicPr>
          <p:nvPr>
            <p:ph idx="1"/>
          </p:nvPr>
        </p:nvPicPr>
        <p:blipFill>
          <a:blip r:embed="rId2"/>
          <a:stretch>
            <a:fillRect/>
          </a:stretch>
        </p:blipFill>
        <p:spPr>
          <a:xfrm>
            <a:off x="0" y="1"/>
            <a:ext cx="4429124" cy="3786189"/>
          </a:xfrm>
        </p:spPr>
      </p:pic>
      <p:pic>
        <p:nvPicPr>
          <p:cNvPr id="5" name="Picture 4" descr="112.png"/>
          <p:cNvPicPr>
            <a:picLocks noChangeAspect="1"/>
          </p:cNvPicPr>
          <p:nvPr/>
        </p:nvPicPr>
        <p:blipFill>
          <a:blip r:embed="rId3"/>
          <a:stretch>
            <a:fillRect/>
          </a:stretch>
        </p:blipFill>
        <p:spPr>
          <a:xfrm>
            <a:off x="4643438" y="0"/>
            <a:ext cx="4500562" cy="3786190"/>
          </a:xfrm>
          <a:prstGeom prst="rect">
            <a:avLst/>
          </a:prstGeom>
        </p:spPr>
      </p:pic>
      <p:pic>
        <p:nvPicPr>
          <p:cNvPr id="7" name="Picture 6" descr="113.png"/>
          <p:cNvPicPr>
            <a:picLocks noChangeAspect="1"/>
          </p:cNvPicPr>
          <p:nvPr/>
        </p:nvPicPr>
        <p:blipFill>
          <a:blip r:embed="rId4"/>
          <a:stretch>
            <a:fillRect/>
          </a:stretch>
        </p:blipFill>
        <p:spPr>
          <a:xfrm>
            <a:off x="0" y="3857628"/>
            <a:ext cx="9144000" cy="3000372"/>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Conclusion</a:t>
            </a:r>
            <a:endParaRPr lang="en-US" b="1" u="sng" dirty="0"/>
          </a:p>
        </p:txBody>
      </p:sp>
      <p:sp>
        <p:nvSpPr>
          <p:cNvPr id="3" name="Content Placeholder 2"/>
          <p:cNvSpPr>
            <a:spLocks noGrp="1"/>
          </p:cNvSpPr>
          <p:nvPr>
            <p:ph idx="1"/>
          </p:nvPr>
        </p:nvSpPr>
        <p:spPr/>
        <p:txBody>
          <a:bodyPr>
            <a:normAutofit fontScale="85000" lnSpcReduction="20000"/>
          </a:bodyPr>
          <a:lstStyle/>
          <a:p>
            <a:pPr fontAlgn="base"/>
            <a:r>
              <a:rPr lang="en-US" dirty="0" smtClean="0"/>
              <a:t>Kappa score is high for Random Forest and least for SVM.</a:t>
            </a:r>
          </a:p>
          <a:p>
            <a:pPr fontAlgn="base"/>
            <a:r>
              <a:rPr lang="en-US" dirty="0" smtClean="0"/>
              <a:t>F1 score is Decision Tree, Random Forest and Gradient Boosting. </a:t>
            </a:r>
          </a:p>
          <a:p>
            <a:pPr fontAlgn="base"/>
            <a:r>
              <a:rPr lang="en-US" dirty="0" smtClean="0"/>
              <a:t>Recall is also high for Decision Tree, Random Forest and Gradient Boosting.</a:t>
            </a:r>
          </a:p>
          <a:p>
            <a:pPr fontAlgn="base"/>
            <a:r>
              <a:rPr lang="en-US" dirty="0" smtClean="0"/>
              <a:t>Precision is high for Decision Tree and Random Forest.</a:t>
            </a:r>
          </a:p>
          <a:p>
            <a:pPr fontAlgn="base"/>
            <a:r>
              <a:rPr lang="en-US" dirty="0" smtClean="0"/>
              <a:t>Accuracy is also high for Decision Tree, Random Forest and Gradient Boosting.</a:t>
            </a:r>
          </a:p>
          <a:p>
            <a:pPr fontAlgn="base"/>
            <a:r>
              <a:rPr lang="en-US" dirty="0" smtClean="0"/>
              <a:t>So, overall </a:t>
            </a:r>
            <a:r>
              <a:rPr lang="en-US" b="1" u="sng" dirty="0" smtClean="0"/>
              <a:t>Random Forest </a:t>
            </a:r>
            <a:r>
              <a:rPr lang="en-US" dirty="0" smtClean="0"/>
              <a:t>is preferred over other methods.</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rmAutofit/>
          </a:bodyPr>
          <a:lstStyle/>
          <a:p>
            <a:r>
              <a:rPr lang="en-IN" sz="3200" b="1" u="sng" dirty="0" smtClean="0">
                <a:solidFill>
                  <a:srgbClr val="FF0000"/>
                </a:solidFill>
              </a:rPr>
              <a:t>INSIGHTS FROM THE DATASET</a:t>
            </a:r>
            <a:endParaRPr lang="en-US" sz="3200" b="1" u="sng" dirty="0">
              <a:solidFill>
                <a:srgbClr val="FF0000"/>
              </a:solidFill>
            </a:endParaRPr>
          </a:p>
        </p:txBody>
      </p:sp>
      <p:pic>
        <p:nvPicPr>
          <p:cNvPr id="4" name="Content Placeholder 3" descr="1.png"/>
          <p:cNvPicPr>
            <a:picLocks noGrp="1" noChangeAspect="1"/>
          </p:cNvPicPr>
          <p:nvPr>
            <p:ph idx="1"/>
          </p:nvPr>
        </p:nvPicPr>
        <p:blipFill>
          <a:blip r:embed="rId2"/>
          <a:stretch>
            <a:fillRect/>
          </a:stretch>
        </p:blipFill>
        <p:spPr>
          <a:xfrm>
            <a:off x="0" y="1000108"/>
            <a:ext cx="4286248" cy="2071702"/>
          </a:xfrm>
        </p:spPr>
      </p:pic>
      <p:pic>
        <p:nvPicPr>
          <p:cNvPr id="5" name="Picture 4" descr="2.png"/>
          <p:cNvPicPr>
            <a:picLocks noChangeAspect="1"/>
          </p:cNvPicPr>
          <p:nvPr/>
        </p:nvPicPr>
        <p:blipFill>
          <a:blip r:embed="rId3"/>
          <a:stretch>
            <a:fillRect/>
          </a:stretch>
        </p:blipFill>
        <p:spPr>
          <a:xfrm>
            <a:off x="4572000" y="1000108"/>
            <a:ext cx="4572000" cy="2143139"/>
          </a:xfrm>
          <a:prstGeom prst="rect">
            <a:avLst/>
          </a:prstGeom>
        </p:spPr>
      </p:pic>
      <p:sp>
        <p:nvSpPr>
          <p:cNvPr id="6" name="TextBox 5"/>
          <p:cNvSpPr txBox="1"/>
          <p:nvPr/>
        </p:nvSpPr>
        <p:spPr>
          <a:xfrm>
            <a:off x="642910" y="5572140"/>
            <a:ext cx="7715304" cy="646331"/>
          </a:xfrm>
          <a:prstGeom prst="rect">
            <a:avLst/>
          </a:prstGeom>
          <a:noFill/>
        </p:spPr>
        <p:txBody>
          <a:bodyPr wrap="square" rtlCol="0">
            <a:spAutoFit/>
          </a:bodyPr>
          <a:lstStyle/>
          <a:p>
            <a:pPr>
              <a:buFont typeface="Arial" pitchFamily="34" charset="0"/>
              <a:buChar char="•"/>
            </a:pPr>
            <a:r>
              <a:rPr lang="en-IN" dirty="0" smtClean="0"/>
              <a:t> Customers with Educational levels of Graduation and those who are married are highest in number. So these 2 segments could be targeted more.</a:t>
            </a:r>
            <a:endParaRPr lang="en-US" dirty="0"/>
          </a:p>
        </p:txBody>
      </p:sp>
      <p:pic>
        <p:nvPicPr>
          <p:cNvPr id="7" name="Picture 6" descr="3.png"/>
          <p:cNvPicPr>
            <a:picLocks noChangeAspect="1"/>
          </p:cNvPicPr>
          <p:nvPr/>
        </p:nvPicPr>
        <p:blipFill>
          <a:blip r:embed="rId4"/>
          <a:stretch>
            <a:fillRect/>
          </a:stretch>
        </p:blipFill>
        <p:spPr>
          <a:xfrm>
            <a:off x="285720" y="3214686"/>
            <a:ext cx="4357718" cy="2357454"/>
          </a:xfrm>
          <a:prstGeom prst="rect">
            <a:avLst/>
          </a:prstGeom>
        </p:spPr>
      </p:pic>
      <p:pic>
        <p:nvPicPr>
          <p:cNvPr id="8" name="Picture 7" descr="4.png"/>
          <p:cNvPicPr>
            <a:picLocks noChangeAspect="1"/>
          </p:cNvPicPr>
          <p:nvPr/>
        </p:nvPicPr>
        <p:blipFill>
          <a:blip r:embed="rId5"/>
          <a:stretch>
            <a:fillRect/>
          </a:stretch>
        </p:blipFill>
        <p:spPr>
          <a:xfrm>
            <a:off x="4857752" y="3143248"/>
            <a:ext cx="4286248" cy="2214579"/>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b="1" u="sng" dirty="0" smtClean="0"/>
              <a:t>Model Deployment</a:t>
            </a:r>
            <a:endParaRPr lang="en-US" b="1" u="sng" dirty="0"/>
          </a:p>
        </p:txBody>
      </p:sp>
      <p:pic>
        <p:nvPicPr>
          <p:cNvPr id="4" name="Content Placeholder 3" descr="115.png"/>
          <p:cNvPicPr>
            <a:picLocks noGrp="1" noChangeAspect="1"/>
          </p:cNvPicPr>
          <p:nvPr>
            <p:ph idx="1"/>
          </p:nvPr>
        </p:nvPicPr>
        <p:blipFill>
          <a:blip r:embed="rId2"/>
          <a:stretch>
            <a:fillRect/>
          </a:stretch>
        </p:blipFill>
        <p:spPr>
          <a:xfrm>
            <a:off x="357158" y="1071546"/>
            <a:ext cx="8501123" cy="5500726"/>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08" y="0"/>
            <a:ext cx="9286908" cy="1143000"/>
          </a:xfrm>
        </p:spPr>
        <p:txBody>
          <a:bodyPr/>
          <a:lstStyle/>
          <a:p>
            <a:r>
              <a:rPr lang="en-IN" b="1" u="sng" dirty="0" smtClean="0"/>
              <a:t>Deployment using </a:t>
            </a:r>
            <a:r>
              <a:rPr lang="en-IN" b="1" u="sng" dirty="0" err="1" smtClean="0"/>
              <a:t>Streamlit</a:t>
            </a:r>
            <a:endParaRPr lang="en-US" b="1" u="sng" dirty="0"/>
          </a:p>
        </p:txBody>
      </p:sp>
      <p:pic>
        <p:nvPicPr>
          <p:cNvPr id="8" name="Content Placeholder 7" descr="117.png"/>
          <p:cNvPicPr>
            <a:picLocks noGrp="1" noChangeAspect="1"/>
          </p:cNvPicPr>
          <p:nvPr>
            <p:ph idx="1"/>
          </p:nvPr>
        </p:nvPicPr>
        <p:blipFill>
          <a:blip r:embed="rId2"/>
          <a:stretch>
            <a:fillRect/>
          </a:stretch>
        </p:blipFill>
        <p:spPr>
          <a:xfrm>
            <a:off x="142844" y="1214422"/>
            <a:ext cx="8858312" cy="5429288"/>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428604"/>
            <a:ext cx="8229600" cy="1143000"/>
          </a:xfrm>
        </p:spPr>
        <p:txBody>
          <a:bodyPr/>
          <a:lstStyle/>
          <a:p>
            <a:r>
              <a:rPr lang="en-IN" b="1" u="sng" dirty="0" smtClean="0"/>
              <a:t>Challenges</a:t>
            </a:r>
            <a:endParaRPr lang="en-US" b="1" u="sng" dirty="0"/>
          </a:p>
        </p:txBody>
      </p:sp>
      <p:sp>
        <p:nvSpPr>
          <p:cNvPr id="4" name="TextBox 3"/>
          <p:cNvSpPr txBox="1"/>
          <p:nvPr/>
        </p:nvSpPr>
        <p:spPr>
          <a:xfrm>
            <a:off x="285720" y="1500174"/>
            <a:ext cx="8143932" cy="2215991"/>
          </a:xfrm>
          <a:prstGeom prst="rect">
            <a:avLst/>
          </a:prstGeom>
          <a:noFill/>
        </p:spPr>
        <p:txBody>
          <a:bodyPr wrap="square" rtlCol="0">
            <a:spAutoFit/>
          </a:bodyPr>
          <a:lstStyle/>
          <a:p>
            <a:pPr marL="457200" indent="-457200">
              <a:buAutoNum type="arabicParenR"/>
            </a:pPr>
            <a:r>
              <a:rPr lang="en-US" sz="2400" b="1" u="sng" dirty="0" smtClean="0">
                <a:solidFill>
                  <a:srgbClr val="FF0000"/>
                </a:solidFill>
              </a:rPr>
              <a:t>Data Cleaning and Preprocessing</a:t>
            </a:r>
            <a:r>
              <a:rPr lang="en-US" sz="2400" u="sng" dirty="0" smtClean="0">
                <a:solidFill>
                  <a:srgbClr val="FF0000"/>
                </a:solidFill>
              </a:rPr>
              <a:t>:</a:t>
            </a:r>
          </a:p>
          <a:p>
            <a:pPr algn="just"/>
            <a:r>
              <a:rPr lang="en-US" sz="2000" b="1" dirty="0" smtClean="0"/>
              <a:t>Problem</a:t>
            </a:r>
            <a:r>
              <a:rPr lang="en-US" sz="2000" dirty="0" smtClean="0"/>
              <a:t>: Incomplete or messy data.</a:t>
            </a:r>
          </a:p>
          <a:p>
            <a:pPr algn="just"/>
            <a:r>
              <a:rPr lang="en-US" sz="2000" b="1" dirty="0" smtClean="0"/>
              <a:t>Resolution</a:t>
            </a:r>
            <a:r>
              <a:rPr lang="en-US" sz="2000" dirty="0" smtClean="0"/>
              <a:t>: Use data cleaning techniques to handle missing values, outliers, and inconsistencies. </a:t>
            </a:r>
          </a:p>
          <a:p>
            <a:endParaRPr lang="en-IN" dirty="0" smtClean="0"/>
          </a:p>
          <a:p>
            <a:endParaRPr lang="en-US" dirty="0" smtClean="0"/>
          </a:p>
          <a:p>
            <a:endParaRPr lang="en-US" dirty="0"/>
          </a:p>
        </p:txBody>
      </p:sp>
      <p:pic>
        <p:nvPicPr>
          <p:cNvPr id="5" name="Picture 4" descr="118.png"/>
          <p:cNvPicPr>
            <a:picLocks noChangeAspect="1"/>
          </p:cNvPicPr>
          <p:nvPr/>
        </p:nvPicPr>
        <p:blipFill>
          <a:blip r:embed="rId2"/>
          <a:stretch>
            <a:fillRect/>
          </a:stretch>
        </p:blipFill>
        <p:spPr>
          <a:xfrm>
            <a:off x="142844" y="3429000"/>
            <a:ext cx="9001156" cy="1204064"/>
          </a:xfrm>
          <a:prstGeom prst="rect">
            <a:avLst/>
          </a:prstGeom>
        </p:spPr>
      </p:pic>
      <p:pic>
        <p:nvPicPr>
          <p:cNvPr id="6" name="Picture 5" descr="119.png"/>
          <p:cNvPicPr>
            <a:picLocks noChangeAspect="1"/>
          </p:cNvPicPr>
          <p:nvPr/>
        </p:nvPicPr>
        <p:blipFill>
          <a:blip r:embed="rId3"/>
          <a:stretch>
            <a:fillRect/>
          </a:stretch>
        </p:blipFill>
        <p:spPr>
          <a:xfrm>
            <a:off x="0" y="5143512"/>
            <a:ext cx="8929718" cy="1600339"/>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654032"/>
          </a:xfrm>
        </p:spPr>
        <p:txBody>
          <a:bodyPr>
            <a:normAutofit/>
          </a:bodyPr>
          <a:lstStyle/>
          <a:p>
            <a:r>
              <a:rPr lang="en-IN" sz="2800" b="1" u="sng" dirty="0" smtClean="0"/>
              <a:t>Outliers</a:t>
            </a:r>
            <a:endParaRPr lang="en-US" sz="2800" b="1" u="sng" dirty="0"/>
          </a:p>
        </p:txBody>
      </p:sp>
      <p:pic>
        <p:nvPicPr>
          <p:cNvPr id="4" name="Content Placeholder 3" descr="122.png"/>
          <p:cNvPicPr>
            <a:picLocks noGrp="1" noChangeAspect="1"/>
          </p:cNvPicPr>
          <p:nvPr>
            <p:ph idx="1"/>
          </p:nvPr>
        </p:nvPicPr>
        <p:blipFill>
          <a:blip r:embed="rId2"/>
          <a:stretch>
            <a:fillRect/>
          </a:stretch>
        </p:blipFill>
        <p:spPr>
          <a:xfrm>
            <a:off x="0" y="928670"/>
            <a:ext cx="9144000" cy="4286280"/>
          </a:xfrm>
        </p:spPr>
      </p:pic>
      <p:sp>
        <p:nvSpPr>
          <p:cNvPr id="5" name="Right Arrow 4"/>
          <p:cNvSpPr/>
          <p:nvPr/>
        </p:nvSpPr>
        <p:spPr>
          <a:xfrm rot="8254552">
            <a:off x="2961177" y="1614077"/>
            <a:ext cx="2797008" cy="334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24.png"/>
          <p:cNvPicPr>
            <a:picLocks noChangeAspect="1"/>
          </p:cNvPicPr>
          <p:nvPr/>
        </p:nvPicPr>
        <p:blipFill>
          <a:blip r:embed="rId3"/>
          <a:stretch>
            <a:fillRect/>
          </a:stretch>
        </p:blipFill>
        <p:spPr>
          <a:xfrm>
            <a:off x="0" y="5143512"/>
            <a:ext cx="9144000" cy="157161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3.png"/>
          <p:cNvPicPr>
            <a:picLocks noGrp="1" noChangeAspect="1"/>
          </p:cNvPicPr>
          <p:nvPr>
            <p:ph idx="1"/>
          </p:nvPr>
        </p:nvPicPr>
        <p:blipFill>
          <a:blip r:embed="rId2"/>
          <a:stretch>
            <a:fillRect/>
          </a:stretch>
        </p:blipFill>
        <p:spPr>
          <a:xfrm>
            <a:off x="0" y="0"/>
            <a:ext cx="9144000" cy="4714884"/>
          </a:xfrm>
        </p:spPr>
      </p:pic>
      <p:sp>
        <p:nvSpPr>
          <p:cNvPr id="5" name="Right Arrow 4"/>
          <p:cNvSpPr/>
          <p:nvPr/>
        </p:nvSpPr>
        <p:spPr>
          <a:xfrm rot="8254552">
            <a:off x="2603988" y="1114010"/>
            <a:ext cx="2797008" cy="334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25.png"/>
          <p:cNvPicPr>
            <a:picLocks noChangeAspect="1"/>
          </p:cNvPicPr>
          <p:nvPr/>
        </p:nvPicPr>
        <p:blipFill>
          <a:blip r:embed="rId3"/>
          <a:stretch>
            <a:fillRect/>
          </a:stretch>
        </p:blipFill>
        <p:spPr>
          <a:xfrm>
            <a:off x="0" y="4714884"/>
            <a:ext cx="9144000" cy="214311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42853"/>
            <a:ext cx="8229600" cy="1928826"/>
          </a:xfrm>
        </p:spPr>
        <p:txBody>
          <a:bodyPr>
            <a:normAutofit fontScale="62500" lnSpcReduction="20000"/>
          </a:bodyPr>
          <a:lstStyle/>
          <a:p>
            <a:pPr>
              <a:lnSpc>
                <a:spcPct val="160000"/>
              </a:lnSpc>
              <a:buNone/>
            </a:pPr>
            <a:r>
              <a:rPr lang="en-US" sz="3800" b="1" u="sng" dirty="0" smtClean="0">
                <a:solidFill>
                  <a:srgbClr val="FF0000"/>
                </a:solidFill>
              </a:rPr>
              <a:t>2) Feature Engineering</a:t>
            </a:r>
            <a:r>
              <a:rPr lang="en-US" sz="3800" u="sng" dirty="0" smtClean="0">
                <a:solidFill>
                  <a:srgbClr val="FF0000"/>
                </a:solidFill>
              </a:rPr>
              <a:t>:</a:t>
            </a:r>
          </a:p>
          <a:p>
            <a:pPr>
              <a:lnSpc>
                <a:spcPct val="160000"/>
              </a:lnSpc>
            </a:pPr>
            <a:r>
              <a:rPr lang="en-US" sz="2900" b="1" dirty="0" smtClean="0"/>
              <a:t>Problem</a:t>
            </a:r>
            <a:r>
              <a:rPr lang="en-US" sz="2900" dirty="0" smtClean="0"/>
              <a:t>: Selecting the right features or variables to analyze can be challenging.</a:t>
            </a:r>
          </a:p>
          <a:p>
            <a:pPr>
              <a:lnSpc>
                <a:spcPct val="160000"/>
              </a:lnSpc>
            </a:pPr>
            <a:r>
              <a:rPr lang="en-US" sz="2900" b="1" dirty="0" smtClean="0"/>
              <a:t>Resolution</a:t>
            </a:r>
            <a:r>
              <a:rPr lang="en-US" sz="2900" dirty="0" smtClean="0"/>
              <a:t>: Explore different feature selection techniques, such as correlation analysis and recursive feature elimination.</a:t>
            </a:r>
          </a:p>
          <a:p>
            <a:endParaRPr lang="en-US" dirty="0"/>
          </a:p>
        </p:txBody>
      </p:sp>
      <p:pic>
        <p:nvPicPr>
          <p:cNvPr id="4" name="Content Placeholder 3" descr="121.png"/>
          <p:cNvPicPr>
            <a:picLocks noChangeAspect="1"/>
          </p:cNvPicPr>
          <p:nvPr/>
        </p:nvPicPr>
        <p:blipFill>
          <a:blip r:embed="rId2"/>
          <a:stretch>
            <a:fillRect/>
          </a:stretch>
        </p:blipFill>
        <p:spPr>
          <a:xfrm>
            <a:off x="0" y="2714620"/>
            <a:ext cx="9144000" cy="41433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120.png"/>
          <p:cNvPicPr>
            <a:picLocks noGrp="1" noChangeAspect="1"/>
          </p:cNvPicPr>
          <p:nvPr>
            <p:ph idx="1"/>
          </p:nvPr>
        </p:nvPicPr>
        <p:blipFill>
          <a:blip r:embed="rId2"/>
          <a:stretch>
            <a:fillRect/>
          </a:stretch>
        </p:blipFill>
        <p:spPr>
          <a:xfrm>
            <a:off x="0" y="0"/>
            <a:ext cx="9144000" cy="6858000"/>
          </a:xfrm>
        </p:spPr>
      </p:pic>
      <p:sp>
        <p:nvSpPr>
          <p:cNvPr id="12" name="Right Arrow 11"/>
          <p:cNvSpPr/>
          <p:nvPr/>
        </p:nvSpPr>
        <p:spPr>
          <a:xfrm rot="10800000">
            <a:off x="2230157" y="2505780"/>
            <a:ext cx="2631484" cy="208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7738194" flipV="1">
            <a:off x="4332099" y="3012728"/>
            <a:ext cx="1854560" cy="194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7738194" flipV="1">
            <a:off x="316374" y="3383708"/>
            <a:ext cx="1863580" cy="243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214942" y="3357562"/>
            <a:ext cx="3500430" cy="369332"/>
          </a:xfrm>
          <a:prstGeom prst="rect">
            <a:avLst/>
          </a:prstGeom>
          <a:noFill/>
        </p:spPr>
        <p:txBody>
          <a:bodyPr wrap="square" rtlCol="0">
            <a:spAutoFit/>
          </a:bodyPr>
          <a:lstStyle/>
          <a:p>
            <a:r>
              <a:rPr lang="en-IN" b="1" u="sng" dirty="0" smtClean="0"/>
              <a:t>Data Transformation</a:t>
            </a:r>
            <a:endParaRPr lang="en-US" b="1" u="sng" dirty="0"/>
          </a:p>
        </p:txBody>
      </p:sp>
      <p:sp>
        <p:nvSpPr>
          <p:cNvPr id="7" name="Right Arrow 6"/>
          <p:cNvSpPr/>
          <p:nvPr/>
        </p:nvSpPr>
        <p:spPr>
          <a:xfrm rot="14471252">
            <a:off x="540558" y="5452684"/>
            <a:ext cx="1919216" cy="248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5898057">
            <a:off x="-330321" y="5837562"/>
            <a:ext cx="1808151" cy="275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6.png"/>
          <p:cNvPicPr>
            <a:picLocks noGrp="1" noChangeAspect="1"/>
          </p:cNvPicPr>
          <p:nvPr>
            <p:ph idx="1"/>
          </p:nvPr>
        </p:nvPicPr>
        <p:blipFill>
          <a:blip r:embed="rId2"/>
          <a:stretch>
            <a:fillRect/>
          </a:stretch>
        </p:blipFill>
        <p:spPr>
          <a:xfrm>
            <a:off x="0" y="0"/>
            <a:ext cx="9144000" cy="6858000"/>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lstStyle/>
          <a:p>
            <a:pPr>
              <a:buNone/>
            </a:pPr>
            <a:r>
              <a:rPr lang="en-US" sz="2400" b="1" u="sng" dirty="0" smtClean="0">
                <a:solidFill>
                  <a:srgbClr val="FF0000"/>
                </a:solidFill>
              </a:rPr>
              <a:t>3) Data Exploration and Visualization</a:t>
            </a:r>
            <a:r>
              <a:rPr lang="en-US" sz="2400" u="sng" dirty="0" smtClean="0">
                <a:solidFill>
                  <a:srgbClr val="FF0000"/>
                </a:solidFill>
              </a:rPr>
              <a:t>:</a:t>
            </a:r>
          </a:p>
          <a:p>
            <a:r>
              <a:rPr lang="en-US" sz="2000" b="1" dirty="0" smtClean="0"/>
              <a:t>Problem</a:t>
            </a:r>
            <a:r>
              <a:rPr lang="en-US" sz="2000" dirty="0" smtClean="0"/>
              <a:t>: Choosing the Right Visualization</a:t>
            </a:r>
          </a:p>
          <a:p>
            <a:r>
              <a:rPr lang="en-US" sz="2000" b="1" dirty="0" smtClean="0"/>
              <a:t>Resolution</a:t>
            </a:r>
            <a:r>
              <a:rPr lang="en-US" sz="2000" dirty="0" smtClean="0"/>
              <a:t>: Selecting the appropriate visualization method for your data can be challenging. Different data types (categorical, numerical, time series, etc.) require different types of visualizations</a:t>
            </a:r>
          </a:p>
          <a:p>
            <a:pPr>
              <a:buNone/>
            </a:pPr>
            <a:endParaRPr lang="en-US" sz="2000" dirty="0" smtClean="0"/>
          </a:p>
        </p:txBody>
      </p:sp>
      <p:sp>
        <p:nvSpPr>
          <p:cNvPr id="4" name="TextBox 3"/>
          <p:cNvSpPr txBox="1"/>
          <p:nvPr/>
        </p:nvSpPr>
        <p:spPr>
          <a:xfrm>
            <a:off x="142844" y="2071678"/>
            <a:ext cx="8501122" cy="1754326"/>
          </a:xfrm>
          <a:prstGeom prst="rect">
            <a:avLst/>
          </a:prstGeom>
          <a:noFill/>
        </p:spPr>
        <p:txBody>
          <a:bodyPr wrap="square" rtlCol="0">
            <a:spAutoFit/>
          </a:bodyPr>
          <a:lstStyle/>
          <a:p>
            <a:r>
              <a:rPr lang="en-US" b="1" dirty="0" smtClean="0"/>
              <a:t>Categorical Data</a:t>
            </a:r>
            <a:r>
              <a:rPr lang="en-US" dirty="0" smtClean="0"/>
              <a:t>:</a:t>
            </a:r>
          </a:p>
          <a:p>
            <a:r>
              <a:rPr lang="en-US" b="1" dirty="0" smtClean="0"/>
              <a:t>Bar Charts</a:t>
            </a:r>
            <a:r>
              <a:rPr lang="en-US" dirty="0" smtClean="0"/>
              <a:t>: Bar charts are excellent for displaying the frequency or count of different categories. They're commonly used for visualizing categorical data.</a:t>
            </a:r>
          </a:p>
          <a:p>
            <a:r>
              <a:rPr lang="en-US" b="1" dirty="0" smtClean="0"/>
              <a:t>Pie Charts</a:t>
            </a:r>
            <a:r>
              <a:rPr lang="en-US" dirty="0" smtClean="0"/>
              <a:t>: Pie charts show the composition of a whole based on the proportions of different categories. They are suitable for displaying parts of a whole.</a:t>
            </a:r>
          </a:p>
          <a:p>
            <a:endParaRPr lang="en-US" dirty="0"/>
          </a:p>
        </p:txBody>
      </p:sp>
      <p:pic>
        <p:nvPicPr>
          <p:cNvPr id="7" name="Picture 6" descr="127.png"/>
          <p:cNvPicPr>
            <a:picLocks noChangeAspect="1"/>
          </p:cNvPicPr>
          <p:nvPr/>
        </p:nvPicPr>
        <p:blipFill>
          <a:blip r:embed="rId2"/>
          <a:stretch>
            <a:fillRect/>
          </a:stretch>
        </p:blipFill>
        <p:spPr>
          <a:xfrm>
            <a:off x="1" y="3571876"/>
            <a:ext cx="4857751" cy="3286124"/>
          </a:xfrm>
          <a:prstGeom prst="rect">
            <a:avLst/>
          </a:prstGeom>
        </p:spPr>
      </p:pic>
      <p:pic>
        <p:nvPicPr>
          <p:cNvPr id="8" name="Picture 7" descr="128.png"/>
          <p:cNvPicPr>
            <a:picLocks noChangeAspect="1"/>
          </p:cNvPicPr>
          <p:nvPr/>
        </p:nvPicPr>
        <p:blipFill>
          <a:blip r:embed="rId3"/>
          <a:stretch>
            <a:fillRect/>
          </a:stretch>
        </p:blipFill>
        <p:spPr>
          <a:xfrm>
            <a:off x="4857752" y="3643314"/>
            <a:ext cx="4286248" cy="321468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42852"/>
            <a:ext cx="8229600" cy="4525963"/>
          </a:xfrm>
        </p:spPr>
        <p:txBody>
          <a:bodyPr>
            <a:normAutofit/>
          </a:bodyPr>
          <a:lstStyle/>
          <a:p>
            <a:pPr>
              <a:buNone/>
            </a:pPr>
            <a:r>
              <a:rPr lang="en-US" sz="2200" b="1" dirty="0" smtClean="0"/>
              <a:t>Numerical Data</a:t>
            </a:r>
            <a:r>
              <a:rPr lang="en-US" sz="2200" dirty="0" smtClean="0"/>
              <a:t>:</a:t>
            </a:r>
          </a:p>
          <a:p>
            <a:r>
              <a:rPr lang="en-US" sz="2200" b="1" dirty="0" smtClean="0"/>
              <a:t>Histograms</a:t>
            </a:r>
            <a:r>
              <a:rPr lang="en-US" sz="2200" dirty="0" smtClean="0"/>
              <a:t>: Histograms show the distribution of numerical data. They're useful for visualizing data spread and identifying patterns.</a:t>
            </a:r>
          </a:p>
          <a:p>
            <a:r>
              <a:rPr lang="en-US" sz="2200" b="1" dirty="0" smtClean="0"/>
              <a:t>Box Plots</a:t>
            </a:r>
            <a:r>
              <a:rPr lang="en-US" sz="2200" dirty="0" smtClean="0"/>
              <a:t>: Box plots provide a summary of the distribution of numerical data, including median, quartiles, and potential outliers.</a:t>
            </a:r>
          </a:p>
          <a:p>
            <a:r>
              <a:rPr lang="en-US" sz="2200" b="1" dirty="0" smtClean="0"/>
              <a:t>Scatter Plots</a:t>
            </a:r>
            <a:r>
              <a:rPr lang="en-US" sz="2200" dirty="0" smtClean="0"/>
              <a:t>: Scatter plots help visualize relationships between two numerical variables. They're useful for identifying correlations and trends.</a:t>
            </a:r>
          </a:p>
          <a:p>
            <a:endParaRPr lang="en-US" dirty="0"/>
          </a:p>
        </p:txBody>
      </p:sp>
      <p:pic>
        <p:nvPicPr>
          <p:cNvPr id="4" name="Picture 3" descr="6.png"/>
          <p:cNvPicPr>
            <a:picLocks noChangeAspect="1"/>
          </p:cNvPicPr>
          <p:nvPr/>
        </p:nvPicPr>
        <p:blipFill>
          <a:blip r:embed="rId2"/>
          <a:stretch>
            <a:fillRect/>
          </a:stretch>
        </p:blipFill>
        <p:spPr>
          <a:xfrm>
            <a:off x="0" y="3143248"/>
            <a:ext cx="4643470" cy="3714752"/>
          </a:xfrm>
          <a:prstGeom prst="rect">
            <a:avLst/>
          </a:prstGeom>
        </p:spPr>
      </p:pic>
      <p:pic>
        <p:nvPicPr>
          <p:cNvPr id="5" name="Picture 4" descr="28.png"/>
          <p:cNvPicPr>
            <a:picLocks noChangeAspect="1"/>
          </p:cNvPicPr>
          <p:nvPr/>
        </p:nvPicPr>
        <p:blipFill>
          <a:blip r:embed="rId3"/>
          <a:stretch>
            <a:fillRect/>
          </a:stretch>
        </p:blipFill>
        <p:spPr>
          <a:xfrm>
            <a:off x="4643438" y="3214686"/>
            <a:ext cx="4500562" cy="36433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descr="6.png"/>
          <p:cNvPicPr>
            <a:picLocks noGrp="1" noChangeAspect="1"/>
          </p:cNvPicPr>
          <p:nvPr>
            <p:ph idx="1"/>
          </p:nvPr>
        </p:nvPicPr>
        <p:blipFill>
          <a:blip r:embed="rId2"/>
          <a:stretch>
            <a:fillRect/>
          </a:stretch>
        </p:blipFill>
        <p:spPr>
          <a:xfrm>
            <a:off x="0" y="71414"/>
            <a:ext cx="4357686" cy="3286148"/>
          </a:xfrm>
        </p:spPr>
      </p:pic>
      <p:pic>
        <p:nvPicPr>
          <p:cNvPr id="10" name="Picture 9" descr="7.png"/>
          <p:cNvPicPr>
            <a:picLocks noChangeAspect="1"/>
          </p:cNvPicPr>
          <p:nvPr/>
        </p:nvPicPr>
        <p:blipFill>
          <a:blip r:embed="rId3"/>
          <a:stretch>
            <a:fillRect/>
          </a:stretch>
        </p:blipFill>
        <p:spPr>
          <a:xfrm>
            <a:off x="4357686" y="142852"/>
            <a:ext cx="4786314" cy="3286148"/>
          </a:xfrm>
          <a:prstGeom prst="rect">
            <a:avLst/>
          </a:prstGeom>
        </p:spPr>
      </p:pic>
      <p:pic>
        <p:nvPicPr>
          <p:cNvPr id="11" name="Picture 10" descr="8.png"/>
          <p:cNvPicPr>
            <a:picLocks noChangeAspect="1"/>
          </p:cNvPicPr>
          <p:nvPr/>
        </p:nvPicPr>
        <p:blipFill>
          <a:blip r:embed="rId4"/>
          <a:stretch>
            <a:fillRect/>
          </a:stretch>
        </p:blipFill>
        <p:spPr>
          <a:xfrm>
            <a:off x="0" y="3500438"/>
            <a:ext cx="4500594" cy="3357562"/>
          </a:xfrm>
          <a:prstGeom prst="rect">
            <a:avLst/>
          </a:prstGeom>
        </p:spPr>
      </p:pic>
      <p:pic>
        <p:nvPicPr>
          <p:cNvPr id="12" name="Picture 11" descr="9.png"/>
          <p:cNvPicPr>
            <a:picLocks noChangeAspect="1"/>
          </p:cNvPicPr>
          <p:nvPr/>
        </p:nvPicPr>
        <p:blipFill>
          <a:blip r:embed="rId5"/>
          <a:stretch>
            <a:fillRect/>
          </a:stretch>
        </p:blipFill>
        <p:spPr>
          <a:xfrm>
            <a:off x="4643406" y="3571876"/>
            <a:ext cx="4500594" cy="3286124"/>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4290"/>
            <a:ext cx="9144000" cy="4525963"/>
          </a:xfrm>
        </p:spPr>
        <p:txBody>
          <a:bodyPr>
            <a:normAutofit/>
          </a:bodyPr>
          <a:lstStyle/>
          <a:p>
            <a:pPr>
              <a:buNone/>
            </a:pPr>
            <a:r>
              <a:rPr lang="en-IN" sz="2400" u="sng" dirty="0" smtClean="0">
                <a:solidFill>
                  <a:srgbClr val="FF0000"/>
                </a:solidFill>
              </a:rPr>
              <a:t>4)</a:t>
            </a:r>
            <a:r>
              <a:rPr lang="en-US" sz="2400" b="1" u="sng" dirty="0" smtClean="0">
                <a:solidFill>
                  <a:srgbClr val="FF0000"/>
                </a:solidFill>
              </a:rPr>
              <a:t> Data Imbalance</a:t>
            </a:r>
            <a:r>
              <a:rPr lang="en-US" sz="2400" u="sng" dirty="0" smtClean="0">
                <a:solidFill>
                  <a:srgbClr val="FF0000"/>
                </a:solidFill>
              </a:rPr>
              <a:t>:</a:t>
            </a:r>
          </a:p>
          <a:p>
            <a:r>
              <a:rPr lang="en-US" sz="2400" b="1" dirty="0" smtClean="0"/>
              <a:t>Problem</a:t>
            </a:r>
            <a:r>
              <a:rPr lang="en-US" sz="2400" dirty="0" smtClean="0"/>
              <a:t>: Imbalanced classes in the target variable can affect model performance.</a:t>
            </a:r>
          </a:p>
          <a:p>
            <a:r>
              <a:rPr lang="en-US" sz="2400" b="1" dirty="0" smtClean="0"/>
              <a:t>Resolution</a:t>
            </a:r>
            <a:r>
              <a:rPr lang="en-US" sz="2400" dirty="0" smtClean="0"/>
              <a:t>: Using data </a:t>
            </a:r>
            <a:r>
              <a:rPr lang="en-US" sz="2400" dirty="0" err="1" smtClean="0"/>
              <a:t>standarisation</a:t>
            </a:r>
            <a:r>
              <a:rPr lang="en-US" sz="2400" dirty="0" smtClean="0"/>
              <a:t>. Standardization transforms data to have a mean of 0 and a standard deviation of 1. This means that all features (variables) have the same scale, which can be important for certain algorithms</a:t>
            </a:r>
          </a:p>
          <a:p>
            <a:endParaRPr lang="en-US" sz="2400" dirty="0"/>
          </a:p>
        </p:txBody>
      </p:sp>
      <p:pic>
        <p:nvPicPr>
          <p:cNvPr id="4" name="Picture 3" descr="129.png"/>
          <p:cNvPicPr>
            <a:picLocks noChangeAspect="1"/>
          </p:cNvPicPr>
          <p:nvPr/>
        </p:nvPicPr>
        <p:blipFill>
          <a:blip r:embed="rId2"/>
          <a:stretch>
            <a:fillRect/>
          </a:stretch>
        </p:blipFill>
        <p:spPr>
          <a:xfrm>
            <a:off x="0" y="3000372"/>
            <a:ext cx="9144000" cy="1714512"/>
          </a:xfrm>
          <a:prstGeom prst="rect">
            <a:avLst/>
          </a:prstGeom>
        </p:spPr>
      </p:pic>
      <p:pic>
        <p:nvPicPr>
          <p:cNvPr id="5" name="Picture 4" descr="130.png"/>
          <p:cNvPicPr>
            <a:picLocks noChangeAspect="1"/>
          </p:cNvPicPr>
          <p:nvPr/>
        </p:nvPicPr>
        <p:blipFill>
          <a:blip r:embed="rId3"/>
          <a:stretch>
            <a:fillRect/>
          </a:stretch>
        </p:blipFill>
        <p:spPr>
          <a:xfrm>
            <a:off x="0" y="4857760"/>
            <a:ext cx="9144000" cy="20002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4525963"/>
          </a:xfrm>
        </p:spPr>
        <p:txBody>
          <a:bodyPr>
            <a:normAutofit/>
          </a:bodyPr>
          <a:lstStyle/>
          <a:p>
            <a:r>
              <a:rPr lang="en-IN" sz="2400" b="1" u="sng" dirty="0" smtClean="0"/>
              <a:t>5) </a:t>
            </a:r>
            <a:r>
              <a:rPr lang="en-US" sz="2400" b="1" u="sng" dirty="0" smtClean="0"/>
              <a:t>Numerous Dimensional Data:</a:t>
            </a:r>
          </a:p>
          <a:p>
            <a:r>
              <a:rPr lang="en-US" sz="2000" b="1" dirty="0" smtClean="0"/>
              <a:t>Problem</a:t>
            </a:r>
            <a:r>
              <a:rPr lang="en-US" sz="2000" dirty="0" smtClean="0"/>
              <a:t>: As there are more than 10 dimension so difficult for doing model building.</a:t>
            </a:r>
          </a:p>
          <a:p>
            <a:r>
              <a:rPr lang="en-US" sz="2000" b="1" dirty="0" smtClean="0"/>
              <a:t>Resolution</a:t>
            </a:r>
            <a:r>
              <a:rPr lang="en-US" sz="2000" dirty="0" smtClean="0"/>
              <a:t>: Reducing dimensions through Principal Component Analysis (PCA) technique.</a:t>
            </a:r>
          </a:p>
          <a:p>
            <a:endParaRPr lang="en-US" sz="2400" b="1" u="sng" dirty="0"/>
          </a:p>
        </p:txBody>
      </p:sp>
      <p:pic>
        <p:nvPicPr>
          <p:cNvPr id="4" name="Picture 3" descr="132.png"/>
          <p:cNvPicPr>
            <a:picLocks noChangeAspect="1"/>
          </p:cNvPicPr>
          <p:nvPr/>
        </p:nvPicPr>
        <p:blipFill>
          <a:blip r:embed="rId2"/>
          <a:stretch>
            <a:fillRect/>
          </a:stretch>
        </p:blipFill>
        <p:spPr>
          <a:xfrm>
            <a:off x="0" y="3286124"/>
            <a:ext cx="9144000" cy="3571876"/>
          </a:xfrm>
          <a:prstGeom prst="rect">
            <a:avLst/>
          </a:prstGeom>
        </p:spPr>
      </p:pic>
      <p:pic>
        <p:nvPicPr>
          <p:cNvPr id="5" name="Picture 4" descr="131.png"/>
          <p:cNvPicPr>
            <a:picLocks noChangeAspect="1"/>
          </p:cNvPicPr>
          <p:nvPr/>
        </p:nvPicPr>
        <p:blipFill>
          <a:blip r:embed="rId3"/>
          <a:stretch>
            <a:fillRect/>
          </a:stretch>
        </p:blipFill>
        <p:spPr>
          <a:xfrm>
            <a:off x="142844" y="1857364"/>
            <a:ext cx="9001156" cy="1214446"/>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0"/>
            <a:ext cx="8229600" cy="4525963"/>
          </a:xfrm>
        </p:spPr>
        <p:txBody>
          <a:bodyPr/>
          <a:lstStyle/>
          <a:p>
            <a:pPr>
              <a:buNone/>
            </a:pPr>
            <a:r>
              <a:rPr lang="en-IN" sz="2400" b="1" u="sng" dirty="0" smtClean="0">
                <a:solidFill>
                  <a:srgbClr val="FF0000"/>
                </a:solidFill>
              </a:rPr>
              <a:t> 5) Clustering</a:t>
            </a:r>
            <a:endParaRPr lang="en-US" sz="2400" b="1" u="sng" dirty="0">
              <a:solidFill>
                <a:srgbClr val="FF0000"/>
              </a:solidFill>
            </a:endParaRPr>
          </a:p>
        </p:txBody>
      </p:sp>
      <p:sp>
        <p:nvSpPr>
          <p:cNvPr id="4" name="Rectangle 3"/>
          <p:cNvSpPr/>
          <p:nvPr/>
        </p:nvSpPr>
        <p:spPr>
          <a:xfrm>
            <a:off x="142844" y="571480"/>
            <a:ext cx="8858312" cy="1200329"/>
          </a:xfrm>
          <a:prstGeom prst="rect">
            <a:avLst/>
          </a:prstGeom>
        </p:spPr>
        <p:txBody>
          <a:bodyPr wrap="square">
            <a:spAutoFit/>
          </a:bodyPr>
          <a:lstStyle/>
          <a:p>
            <a:r>
              <a:rPr lang="en-US" b="1" dirty="0" smtClean="0"/>
              <a:t>Problem</a:t>
            </a:r>
            <a:r>
              <a:rPr lang="en-US" dirty="0" smtClean="0"/>
              <a:t>: For grouping people with reference to their personality, how many clusters need to from.</a:t>
            </a:r>
          </a:p>
          <a:p>
            <a:r>
              <a:rPr lang="en-US" b="1" dirty="0" smtClean="0"/>
              <a:t>Resolution</a:t>
            </a:r>
            <a:r>
              <a:rPr lang="en-US" dirty="0" smtClean="0"/>
              <a:t>: For getting adequate number of cluster we used elbow method which gives desired number of clusters.</a:t>
            </a:r>
          </a:p>
        </p:txBody>
      </p:sp>
      <p:pic>
        <p:nvPicPr>
          <p:cNvPr id="5" name="Picture 4" descr="133.png"/>
          <p:cNvPicPr>
            <a:picLocks noChangeAspect="1"/>
          </p:cNvPicPr>
          <p:nvPr/>
        </p:nvPicPr>
        <p:blipFill>
          <a:blip r:embed="rId2"/>
          <a:stretch>
            <a:fillRect/>
          </a:stretch>
        </p:blipFill>
        <p:spPr>
          <a:xfrm>
            <a:off x="0" y="1785926"/>
            <a:ext cx="9001156" cy="2034716"/>
          </a:xfrm>
          <a:prstGeom prst="rect">
            <a:avLst/>
          </a:prstGeom>
        </p:spPr>
      </p:pic>
      <p:pic>
        <p:nvPicPr>
          <p:cNvPr id="6" name="Picture 5" descr="134.png"/>
          <p:cNvPicPr>
            <a:picLocks noChangeAspect="1"/>
          </p:cNvPicPr>
          <p:nvPr/>
        </p:nvPicPr>
        <p:blipFill>
          <a:blip r:embed="rId3"/>
          <a:stretch>
            <a:fillRect/>
          </a:stretch>
        </p:blipFill>
        <p:spPr>
          <a:xfrm>
            <a:off x="0" y="3500438"/>
            <a:ext cx="9144000" cy="3357562"/>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0"/>
            <a:ext cx="8643998" cy="4525963"/>
          </a:xfrm>
        </p:spPr>
        <p:txBody>
          <a:bodyPr/>
          <a:lstStyle/>
          <a:p>
            <a:pPr>
              <a:buNone/>
            </a:pPr>
            <a:r>
              <a:rPr lang="en-US" sz="2400" b="1" u="sng" dirty="0" smtClean="0">
                <a:solidFill>
                  <a:srgbClr val="FF0000"/>
                </a:solidFill>
              </a:rPr>
              <a:t>6) Model Selection</a:t>
            </a:r>
            <a:r>
              <a:rPr lang="en-US" sz="2400" u="sng" dirty="0" smtClean="0">
                <a:solidFill>
                  <a:srgbClr val="FF0000"/>
                </a:solidFill>
              </a:rPr>
              <a:t>:</a:t>
            </a:r>
          </a:p>
          <a:p>
            <a:r>
              <a:rPr lang="en-US" sz="2000" b="1" dirty="0" smtClean="0"/>
              <a:t>Problem</a:t>
            </a:r>
            <a:r>
              <a:rPr lang="en-US" sz="2000" dirty="0" smtClean="0"/>
              <a:t>: Choosing the right machine learning or statistical model is challenging.</a:t>
            </a:r>
          </a:p>
          <a:p>
            <a:r>
              <a:rPr lang="en-US" sz="2000" b="1" dirty="0" smtClean="0"/>
              <a:t>Resolution</a:t>
            </a:r>
            <a:r>
              <a:rPr lang="en-US" sz="2000" dirty="0" smtClean="0"/>
              <a:t>: Experiment with different models (e.g., decision trees, random forests, logistic regression) and use techniques like cross-validation to assess their performance.</a:t>
            </a:r>
          </a:p>
          <a:p>
            <a:endParaRPr lang="en-US" dirty="0"/>
          </a:p>
        </p:txBody>
      </p:sp>
      <p:pic>
        <p:nvPicPr>
          <p:cNvPr id="4" name="Picture 3" descr="104.png"/>
          <p:cNvPicPr>
            <a:picLocks noChangeAspect="1"/>
          </p:cNvPicPr>
          <p:nvPr/>
        </p:nvPicPr>
        <p:blipFill>
          <a:blip r:embed="rId2"/>
          <a:stretch>
            <a:fillRect/>
          </a:stretch>
        </p:blipFill>
        <p:spPr>
          <a:xfrm>
            <a:off x="0" y="2143116"/>
            <a:ext cx="4643438" cy="2286016"/>
          </a:xfrm>
          <a:prstGeom prst="rect">
            <a:avLst/>
          </a:prstGeom>
        </p:spPr>
      </p:pic>
      <p:pic>
        <p:nvPicPr>
          <p:cNvPr id="5" name="Picture 4" descr="105.png"/>
          <p:cNvPicPr>
            <a:picLocks noChangeAspect="1"/>
          </p:cNvPicPr>
          <p:nvPr/>
        </p:nvPicPr>
        <p:blipFill>
          <a:blip r:embed="rId3"/>
          <a:stretch>
            <a:fillRect/>
          </a:stretch>
        </p:blipFill>
        <p:spPr>
          <a:xfrm>
            <a:off x="4714876" y="2143116"/>
            <a:ext cx="4429124" cy="2357454"/>
          </a:xfrm>
          <a:prstGeom prst="rect">
            <a:avLst/>
          </a:prstGeom>
        </p:spPr>
      </p:pic>
      <p:pic>
        <p:nvPicPr>
          <p:cNvPr id="6" name="Picture 5" descr="106.png"/>
          <p:cNvPicPr>
            <a:picLocks noChangeAspect="1"/>
          </p:cNvPicPr>
          <p:nvPr/>
        </p:nvPicPr>
        <p:blipFill>
          <a:blip r:embed="rId4"/>
          <a:stretch>
            <a:fillRect/>
          </a:stretch>
        </p:blipFill>
        <p:spPr>
          <a:xfrm>
            <a:off x="0" y="4429132"/>
            <a:ext cx="4357686" cy="2428868"/>
          </a:xfrm>
          <a:prstGeom prst="rect">
            <a:avLst/>
          </a:prstGeom>
        </p:spPr>
      </p:pic>
      <p:pic>
        <p:nvPicPr>
          <p:cNvPr id="7" name="Picture 6" descr="107a.png"/>
          <p:cNvPicPr>
            <a:picLocks noChangeAspect="1"/>
          </p:cNvPicPr>
          <p:nvPr/>
        </p:nvPicPr>
        <p:blipFill>
          <a:blip r:embed="rId5"/>
          <a:stretch>
            <a:fillRect/>
          </a:stretch>
        </p:blipFill>
        <p:spPr>
          <a:xfrm>
            <a:off x="4500562" y="4429132"/>
            <a:ext cx="4643438" cy="242886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10.png"/>
          <p:cNvPicPr>
            <a:picLocks noGrp="1" noChangeAspect="1"/>
          </p:cNvPicPr>
          <p:nvPr>
            <p:ph idx="1"/>
          </p:nvPr>
        </p:nvPicPr>
        <p:blipFill>
          <a:blip r:embed="rId2"/>
          <a:stretch>
            <a:fillRect/>
          </a:stretch>
        </p:blipFill>
        <p:spPr>
          <a:xfrm>
            <a:off x="1" y="1"/>
            <a:ext cx="4643437" cy="3214686"/>
          </a:xfrm>
        </p:spPr>
      </p:pic>
      <p:pic>
        <p:nvPicPr>
          <p:cNvPr id="5" name="Picture 4" descr="111.png"/>
          <p:cNvPicPr>
            <a:picLocks noChangeAspect="1"/>
          </p:cNvPicPr>
          <p:nvPr/>
        </p:nvPicPr>
        <p:blipFill>
          <a:blip r:embed="rId3"/>
          <a:stretch>
            <a:fillRect/>
          </a:stretch>
        </p:blipFill>
        <p:spPr>
          <a:xfrm>
            <a:off x="4714876" y="0"/>
            <a:ext cx="4429124" cy="3286124"/>
          </a:xfrm>
          <a:prstGeom prst="rect">
            <a:avLst/>
          </a:prstGeom>
        </p:spPr>
      </p:pic>
      <p:pic>
        <p:nvPicPr>
          <p:cNvPr id="6" name="Picture 5" descr="112.png"/>
          <p:cNvPicPr>
            <a:picLocks noChangeAspect="1"/>
          </p:cNvPicPr>
          <p:nvPr/>
        </p:nvPicPr>
        <p:blipFill>
          <a:blip r:embed="rId4"/>
          <a:stretch>
            <a:fillRect/>
          </a:stretch>
        </p:blipFill>
        <p:spPr>
          <a:xfrm>
            <a:off x="0" y="3429000"/>
            <a:ext cx="4714875" cy="3429000"/>
          </a:xfrm>
          <a:prstGeom prst="rect">
            <a:avLst/>
          </a:prstGeom>
        </p:spPr>
      </p:pic>
      <p:pic>
        <p:nvPicPr>
          <p:cNvPr id="7" name="Picture 6" descr="113.png"/>
          <p:cNvPicPr>
            <a:picLocks noChangeAspect="1"/>
          </p:cNvPicPr>
          <p:nvPr/>
        </p:nvPicPr>
        <p:blipFill>
          <a:blip r:embed="rId5"/>
          <a:stretch>
            <a:fillRect/>
          </a:stretch>
        </p:blipFill>
        <p:spPr>
          <a:xfrm>
            <a:off x="4714876" y="3429000"/>
            <a:ext cx="4429124" cy="3429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472" y="142852"/>
            <a:ext cx="8229600" cy="4525963"/>
          </a:xfrm>
        </p:spPr>
        <p:txBody>
          <a:bodyPr/>
          <a:lstStyle/>
          <a:p>
            <a:r>
              <a:rPr lang="en-US" b="1" u="sng" dirty="0" smtClean="0">
                <a:solidFill>
                  <a:srgbClr val="FF0000"/>
                </a:solidFill>
              </a:rPr>
              <a:t>6) Model Deployment</a:t>
            </a:r>
            <a:r>
              <a:rPr lang="en-US" u="sng" dirty="0" smtClean="0">
                <a:solidFill>
                  <a:srgbClr val="FF0000"/>
                </a:solidFill>
              </a:rPr>
              <a:t>:</a:t>
            </a:r>
          </a:p>
          <a:p>
            <a:endParaRPr lang="en-US" u="sng" dirty="0" smtClean="0">
              <a:solidFill>
                <a:srgbClr val="FF0000"/>
              </a:solidFill>
            </a:endParaRPr>
          </a:p>
          <a:p>
            <a:endParaRPr lang="en-US" dirty="0"/>
          </a:p>
        </p:txBody>
      </p:sp>
      <p:pic>
        <p:nvPicPr>
          <p:cNvPr id="4" name="Content Placeholder 3" descr="115.png"/>
          <p:cNvPicPr>
            <a:picLocks noChangeAspect="1"/>
          </p:cNvPicPr>
          <p:nvPr/>
        </p:nvPicPr>
        <p:blipFill>
          <a:blip r:embed="rId2"/>
          <a:stretch>
            <a:fillRect/>
          </a:stretch>
        </p:blipFill>
        <p:spPr>
          <a:xfrm>
            <a:off x="0" y="1071546"/>
            <a:ext cx="9144000" cy="557216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35.png"/>
          <p:cNvPicPr>
            <a:picLocks noGrp="1" noChangeAspect="1"/>
          </p:cNvPicPr>
          <p:nvPr>
            <p:ph idx="1"/>
          </p:nvPr>
        </p:nvPicPr>
        <p:blipFill>
          <a:blip r:embed="rId2"/>
          <a:stretch>
            <a:fillRect/>
          </a:stretch>
        </p:blipFill>
        <p:spPr>
          <a:xfrm>
            <a:off x="428596" y="428604"/>
            <a:ext cx="8429684" cy="6143668"/>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117.png"/>
          <p:cNvPicPr>
            <a:picLocks noGrp="1" noChangeAspect="1"/>
          </p:cNvPicPr>
          <p:nvPr>
            <p:ph idx="1"/>
          </p:nvPr>
        </p:nvPicPr>
        <p:blipFill>
          <a:blip r:embed="rId2"/>
          <a:stretch>
            <a:fillRect/>
          </a:stretch>
        </p:blipFill>
        <p:spPr>
          <a:xfrm>
            <a:off x="457200" y="428604"/>
            <a:ext cx="8229600" cy="6429395"/>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714620"/>
            <a:ext cx="8229600" cy="4525963"/>
          </a:xfrm>
        </p:spPr>
        <p:txBody>
          <a:bodyPr>
            <a:normAutofit/>
          </a:bodyPr>
          <a:lstStyle/>
          <a:p>
            <a:pPr algn="ctr">
              <a:buNone/>
            </a:pPr>
            <a:r>
              <a:rPr lang="en-IN" sz="6600" dirty="0" err="1" smtClean="0">
                <a:solidFill>
                  <a:srgbClr val="FF0000"/>
                </a:solidFill>
              </a:rPr>
              <a:t>Thankyou</a:t>
            </a:r>
            <a:endParaRPr lang="en-US" sz="6600"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0.png"/>
          <p:cNvPicPr>
            <a:picLocks noGrp="1" noChangeAspect="1"/>
          </p:cNvPicPr>
          <p:nvPr>
            <p:ph idx="1"/>
          </p:nvPr>
        </p:nvPicPr>
        <p:blipFill>
          <a:blip r:embed="rId2"/>
          <a:stretch>
            <a:fillRect/>
          </a:stretch>
        </p:blipFill>
        <p:spPr>
          <a:xfrm>
            <a:off x="142844" y="142852"/>
            <a:ext cx="8786874" cy="3000396"/>
          </a:xfrm>
        </p:spPr>
      </p:pic>
      <p:sp>
        <p:nvSpPr>
          <p:cNvPr id="6" name="TextBox 5"/>
          <p:cNvSpPr txBox="1"/>
          <p:nvPr/>
        </p:nvSpPr>
        <p:spPr>
          <a:xfrm>
            <a:off x="428596" y="3429000"/>
            <a:ext cx="8501122" cy="3377848"/>
          </a:xfrm>
          <a:prstGeom prst="rect">
            <a:avLst/>
          </a:prstGeom>
          <a:noFill/>
        </p:spPr>
        <p:txBody>
          <a:bodyPr wrap="square" rtlCol="0">
            <a:spAutoFit/>
          </a:bodyPr>
          <a:lstStyle/>
          <a:p>
            <a:pPr algn="just">
              <a:buFont typeface="Arial" pitchFamily="34" charset="0"/>
              <a:buChar char="•"/>
            </a:pPr>
            <a:r>
              <a:rPr lang="en-IN" sz="1650" dirty="0" smtClean="0"/>
              <a:t>Majority of the customers are spending less than $200 (</a:t>
            </a:r>
            <a:r>
              <a:rPr lang="en-IN" sz="1650" dirty="0" err="1" smtClean="0"/>
              <a:t>avg</a:t>
            </a:r>
            <a:r>
              <a:rPr lang="en-IN" sz="1650" dirty="0" smtClean="0"/>
              <a:t> :</a:t>
            </a:r>
            <a:r>
              <a:rPr lang="en-US" sz="1650" dirty="0" smtClean="0"/>
              <a:t>303.935714) on wine. This shows that  </a:t>
            </a:r>
            <a:r>
              <a:rPr lang="en-US" sz="1650" b="1" u="sng" dirty="0" smtClean="0"/>
              <a:t>customers have their budget set for wines around $100/year</a:t>
            </a:r>
            <a:r>
              <a:rPr lang="en-US" sz="1650" dirty="0" smtClean="0"/>
              <a:t>, and they very rarely spent beyond that for wines.</a:t>
            </a:r>
            <a:endParaRPr lang="en-IN" sz="1650" dirty="0" smtClean="0"/>
          </a:p>
          <a:p>
            <a:pPr algn="just">
              <a:buFont typeface="Arial" pitchFamily="34" charset="0"/>
              <a:buChar char="•"/>
            </a:pPr>
            <a:r>
              <a:rPr lang="en-IN" sz="1650" dirty="0" smtClean="0"/>
              <a:t>Amount spent on meat in last 2 years by the customers is majorly less than $250, this amount is slightly higher than amount spent on wines. Which means </a:t>
            </a:r>
            <a:r>
              <a:rPr lang="en-IN" sz="1650" b="1" u="sng" dirty="0" smtClean="0"/>
              <a:t>customer more frequently eat meat products. Hence the availability of meat products must be constant at stores</a:t>
            </a:r>
            <a:r>
              <a:rPr lang="en-IN" sz="1650" dirty="0" smtClean="0"/>
              <a:t>.</a:t>
            </a:r>
          </a:p>
          <a:p>
            <a:pPr algn="just">
              <a:buFont typeface="Arial" pitchFamily="34" charset="0"/>
              <a:buChar char="•"/>
            </a:pPr>
            <a:r>
              <a:rPr lang="en-IN" sz="1650" dirty="0" smtClean="0"/>
              <a:t>Amount spent on fish product in last 2 years by the customers is majorly less than $25, which quite less than meat. This </a:t>
            </a:r>
            <a:r>
              <a:rPr lang="en-IN" sz="1650" b="1" u="sng" dirty="0" smtClean="0"/>
              <a:t>shows majority of customer prefer meat over fish products</a:t>
            </a:r>
            <a:r>
              <a:rPr lang="en-IN" sz="1650" dirty="0" smtClean="0"/>
              <a:t>.</a:t>
            </a:r>
          </a:p>
          <a:p>
            <a:pPr algn="just">
              <a:buFont typeface="Arial" pitchFamily="34" charset="0"/>
              <a:buChar char="•"/>
            </a:pPr>
            <a:r>
              <a:rPr lang="en-IN" sz="1650" dirty="0" smtClean="0"/>
              <a:t>Amount spent on sweet in last 2 years by the customers is majorly less than $25.</a:t>
            </a:r>
          </a:p>
          <a:p>
            <a:pPr algn="just">
              <a:buFont typeface="Arial" pitchFamily="34" charset="0"/>
              <a:buChar char="•"/>
            </a:pPr>
            <a:r>
              <a:rPr lang="en-IN" sz="1650" dirty="0" smtClean="0"/>
              <a:t>Amount spent on Gold in last 2 years by the customers is majorly less than $45, this is slightly higher than customer spending on fish and sweets products.</a:t>
            </a:r>
          </a:p>
          <a:p>
            <a:pPr>
              <a:buFont typeface="Arial" pitchFamily="34" charset="0"/>
              <a:buChar char="•"/>
            </a:pPr>
            <a:endParaRPr lang="en-IN" sz="1600" dirty="0" smtClean="0"/>
          </a:p>
          <a:p>
            <a:pPr>
              <a:buFont typeface="Arial" pitchFamily="34" charset="0"/>
              <a:buChar char="•"/>
            </a:pPr>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1.png"/>
          <p:cNvPicPr>
            <a:picLocks noGrp="1" noChangeAspect="1"/>
          </p:cNvPicPr>
          <p:nvPr>
            <p:ph idx="1"/>
          </p:nvPr>
        </p:nvPicPr>
        <p:blipFill>
          <a:blip r:embed="rId2"/>
          <a:stretch>
            <a:fillRect/>
          </a:stretch>
        </p:blipFill>
        <p:spPr>
          <a:xfrm>
            <a:off x="142844" y="1"/>
            <a:ext cx="4357718" cy="3143247"/>
          </a:xfrm>
        </p:spPr>
      </p:pic>
      <p:pic>
        <p:nvPicPr>
          <p:cNvPr id="5" name="Picture 4" descr="12.png"/>
          <p:cNvPicPr>
            <a:picLocks noChangeAspect="1"/>
          </p:cNvPicPr>
          <p:nvPr/>
        </p:nvPicPr>
        <p:blipFill>
          <a:blip r:embed="rId3"/>
          <a:stretch>
            <a:fillRect/>
          </a:stretch>
        </p:blipFill>
        <p:spPr>
          <a:xfrm>
            <a:off x="4429124" y="0"/>
            <a:ext cx="4714876" cy="3071810"/>
          </a:xfrm>
          <a:prstGeom prst="rect">
            <a:avLst/>
          </a:prstGeom>
        </p:spPr>
      </p:pic>
      <p:pic>
        <p:nvPicPr>
          <p:cNvPr id="6" name="Picture 5" descr="13.png"/>
          <p:cNvPicPr>
            <a:picLocks noChangeAspect="1"/>
          </p:cNvPicPr>
          <p:nvPr/>
        </p:nvPicPr>
        <p:blipFill>
          <a:blip r:embed="rId4"/>
          <a:stretch>
            <a:fillRect/>
          </a:stretch>
        </p:blipFill>
        <p:spPr>
          <a:xfrm>
            <a:off x="0" y="3214686"/>
            <a:ext cx="4429124" cy="3643314"/>
          </a:xfrm>
          <a:prstGeom prst="rect">
            <a:avLst/>
          </a:prstGeom>
        </p:spPr>
      </p:pic>
      <p:pic>
        <p:nvPicPr>
          <p:cNvPr id="7" name="Picture 6" descr="14.png"/>
          <p:cNvPicPr>
            <a:picLocks noChangeAspect="1"/>
          </p:cNvPicPr>
          <p:nvPr/>
        </p:nvPicPr>
        <p:blipFill>
          <a:blip r:embed="rId5"/>
          <a:stretch>
            <a:fillRect/>
          </a:stretch>
        </p:blipFill>
        <p:spPr>
          <a:xfrm>
            <a:off x="4357686" y="3247187"/>
            <a:ext cx="4786314" cy="361081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1745</TotalTime>
  <Words>3551</Words>
  <Application>Microsoft Office PowerPoint</Application>
  <PresentationFormat>On-screen Show (4:3)</PresentationFormat>
  <Paragraphs>258</Paragraphs>
  <Slides>78</Slides>
  <Notes>1</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PROJECT   Name: Customer Personality Analysis  .</vt:lpstr>
      <vt:lpstr>Assignment Objective </vt:lpstr>
      <vt:lpstr>Attributes </vt:lpstr>
      <vt:lpstr>Slide 4</vt:lpstr>
      <vt:lpstr>Slide 5</vt:lpstr>
      <vt:lpstr>INSIGHTS FROM THE DATASET</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Customer's Cluster Profiling</vt:lpstr>
      <vt:lpstr>Slide 46</vt:lpstr>
      <vt:lpstr>Slide 47</vt:lpstr>
      <vt:lpstr>Slide 48</vt:lpstr>
      <vt:lpstr>Model Building</vt:lpstr>
      <vt:lpstr>1) Decision Tree </vt:lpstr>
      <vt:lpstr>Slide 51</vt:lpstr>
      <vt:lpstr>2) Random Forest </vt:lpstr>
      <vt:lpstr>3) Gradient Boosting </vt:lpstr>
      <vt:lpstr>4) Naive Bayes </vt:lpstr>
      <vt:lpstr>5) K-Nearest Neighbors </vt:lpstr>
      <vt:lpstr>6) SVM</vt:lpstr>
      <vt:lpstr>Model  Evaluation</vt:lpstr>
      <vt:lpstr>Slide 58</vt:lpstr>
      <vt:lpstr>Conclusion</vt:lpstr>
      <vt:lpstr>Model Deployment</vt:lpstr>
      <vt:lpstr>Deployment using Streamlit</vt:lpstr>
      <vt:lpstr>Challenges</vt:lpstr>
      <vt:lpstr>Outliers</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India</dc:creator>
  <cp:lastModifiedBy>India</cp:lastModifiedBy>
  <cp:revision>176</cp:revision>
  <dcterms:created xsi:type="dcterms:W3CDTF">2023-09-30T06:16:50Z</dcterms:created>
  <dcterms:modified xsi:type="dcterms:W3CDTF">2023-10-26T15:15:10Z</dcterms:modified>
</cp:coreProperties>
</file>